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7" r:id="rId2"/>
    <p:sldId id="260" r:id="rId3"/>
    <p:sldId id="261" r:id="rId4"/>
    <p:sldId id="262" r:id="rId5"/>
    <p:sldId id="263" r:id="rId6"/>
    <p:sldId id="265" r:id="rId7"/>
    <p:sldId id="267" r:id="rId8"/>
    <p:sldId id="286" r:id="rId9"/>
    <p:sldId id="266" r:id="rId10"/>
    <p:sldId id="268" r:id="rId11"/>
    <p:sldId id="272" r:id="rId12"/>
    <p:sldId id="273" r:id="rId13"/>
    <p:sldId id="285" r:id="rId14"/>
    <p:sldId id="269" r:id="rId15"/>
    <p:sldId id="271" r:id="rId16"/>
    <p:sldId id="270" r:id="rId17"/>
    <p:sldId id="274" r:id="rId18"/>
    <p:sldId id="276" r:id="rId19"/>
    <p:sldId id="288" r:id="rId20"/>
    <p:sldId id="289" r:id="rId21"/>
    <p:sldId id="275" r:id="rId22"/>
    <p:sldId id="278" r:id="rId23"/>
    <p:sldId id="282" r:id="rId24"/>
    <p:sldId id="281"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a:srgbClr val="FFF40C"/>
    <a:srgbClr val="FF7E79"/>
    <a:srgbClr val="FF0000"/>
    <a:srgbClr val="1532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0685"/>
  </p:normalViewPr>
  <p:slideViewPr>
    <p:cSldViewPr snapToGrid="0">
      <p:cViewPr varScale="1">
        <p:scale>
          <a:sx n="88" d="100"/>
          <a:sy n="88" d="100"/>
        </p:scale>
        <p:origin x="14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411E9-E7F2-0843-9F7E-EC7BF1334314}" type="datetimeFigureOut">
              <a:rPr lang="en-US" smtClean="0"/>
              <a:t>2/28/25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AB97A-8387-FA41-A22A-ADC250D3CABB}" type="slidenum">
              <a:rPr lang="en-US" smtClean="0"/>
              <a:t>‹#›</a:t>
            </a:fld>
            <a:endParaRPr lang="en-US"/>
          </a:p>
        </p:txBody>
      </p:sp>
    </p:spTree>
    <p:extLst>
      <p:ext uri="{BB962C8B-B14F-4D97-AF65-F5344CB8AC3E}">
        <p14:creationId xmlns:p14="http://schemas.microsoft.com/office/powerpoint/2010/main" val="59804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UICTFontTextStyleBody"/>
              </a:rPr>
              <a:t>Good afternoon everyone. I’m excited to present </a:t>
            </a:r>
            <a:r>
              <a:rPr lang="en-US" b="0" i="1" dirty="0">
                <a:solidFill>
                  <a:srgbClr val="111111"/>
                </a:solidFill>
                <a:effectLst/>
                <a:latin typeface="UICTFontTextStyleItalicBody"/>
              </a:rPr>
              <a:t>Camouflage</a:t>
            </a:r>
            <a:r>
              <a:rPr lang="en-US" b="0" i="0" dirty="0">
                <a:solidFill>
                  <a:srgbClr val="111111"/>
                </a:solidFill>
                <a:effectLst/>
                <a:latin typeface="UICTFontTextStyleBody"/>
              </a:rPr>
              <a:t>, which is essentially an obfuscation framework for sensitive program  traces. This research was conducted at University of Wisconsin-Madison. I look forward to sharing the insights that make this work unique.</a:t>
            </a:r>
            <a:endParaRPr lang="en-US" dirty="0">
              <a:solidFill>
                <a:srgbClr val="111111"/>
              </a:solidFill>
              <a:effectLst/>
              <a:latin typeface=".AppleSystemUIFont"/>
            </a:endParaRPr>
          </a:p>
          <a:p>
            <a:endParaRPr lang="en-US" dirty="0"/>
          </a:p>
        </p:txBody>
      </p:sp>
      <p:sp>
        <p:nvSpPr>
          <p:cNvPr id="4" name="Slide Number Placeholder 3"/>
          <p:cNvSpPr>
            <a:spLocks noGrp="1"/>
          </p:cNvSpPr>
          <p:nvPr>
            <p:ph type="sldNum" sz="quarter" idx="5"/>
          </p:nvPr>
        </p:nvSpPr>
        <p:spPr/>
        <p:txBody>
          <a:bodyPr/>
          <a:lstStyle/>
          <a:p>
            <a:fld id="{96BAB97A-8387-FA41-A22A-ADC250D3CABB}" type="slidenum">
              <a:rPr lang="en-US" smtClean="0"/>
              <a:t>1</a:t>
            </a:fld>
            <a:endParaRPr lang="en-US"/>
          </a:p>
        </p:txBody>
      </p:sp>
    </p:spTree>
    <p:extLst>
      <p:ext uri="{BB962C8B-B14F-4D97-AF65-F5344CB8AC3E}">
        <p14:creationId xmlns:p14="http://schemas.microsoft.com/office/powerpoint/2010/main" val="399983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is evident from our discussion so far, we are going to touch upon two aspects of Camouflage which is security and followed by an example of utility-awareness.</a:t>
            </a:r>
          </a:p>
        </p:txBody>
      </p:sp>
      <p:sp>
        <p:nvSpPr>
          <p:cNvPr id="4" name="Slide Number Placeholder 3"/>
          <p:cNvSpPr>
            <a:spLocks noGrp="1"/>
          </p:cNvSpPr>
          <p:nvPr>
            <p:ph type="sldNum" sz="quarter" idx="5"/>
          </p:nvPr>
        </p:nvSpPr>
        <p:spPr/>
        <p:txBody>
          <a:bodyPr/>
          <a:lstStyle/>
          <a:p>
            <a:fld id="{96BAB97A-8387-FA41-A22A-ADC250D3CABB}" type="slidenum">
              <a:rPr lang="en-US" smtClean="0"/>
              <a:t>10</a:t>
            </a:fld>
            <a:endParaRPr lang="en-US"/>
          </a:p>
        </p:txBody>
      </p:sp>
    </p:spTree>
    <p:extLst>
      <p:ext uri="{BB962C8B-B14F-4D97-AF65-F5344CB8AC3E}">
        <p14:creationId xmlns:p14="http://schemas.microsoft.com/office/powerpoint/2010/main" val="3460786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define trace security? We use this notion of indistinguishability, which is widely used in cryptography research. And it is exactly what it sounds like. You have three different inputs for the same program, giving three different traces. Now for a normal trace, an attacker can tell this trace belongs to this input and hence is distinguishable.</a:t>
            </a:r>
          </a:p>
        </p:txBody>
      </p:sp>
      <p:sp>
        <p:nvSpPr>
          <p:cNvPr id="4" name="Slide Number Placeholder 3"/>
          <p:cNvSpPr>
            <a:spLocks noGrp="1"/>
          </p:cNvSpPr>
          <p:nvPr>
            <p:ph type="sldNum" sz="quarter" idx="5"/>
          </p:nvPr>
        </p:nvSpPr>
        <p:spPr/>
        <p:txBody>
          <a:bodyPr/>
          <a:lstStyle/>
          <a:p>
            <a:fld id="{96BAB97A-8387-FA41-A22A-ADC250D3CABB}" type="slidenum">
              <a:rPr lang="en-US" smtClean="0"/>
              <a:t>11</a:t>
            </a:fld>
            <a:endParaRPr lang="en-US"/>
          </a:p>
        </p:txBody>
      </p:sp>
    </p:spTree>
    <p:extLst>
      <p:ext uri="{BB962C8B-B14F-4D97-AF65-F5344CB8AC3E}">
        <p14:creationId xmlns:p14="http://schemas.microsoft.com/office/powerpoint/2010/main" val="78382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want to achieve here with a camouflaged trace, </a:t>
            </a:r>
          </a:p>
          <a:p>
            <a:r>
              <a:rPr lang="en-US" dirty="0"/>
              <a:t>is indistinguishability </a:t>
            </a:r>
          </a:p>
          <a:p>
            <a:r>
              <a:rPr lang="en-US" dirty="0"/>
              <a:t>for traces generated from different inputs.</a:t>
            </a:r>
          </a:p>
          <a:p>
            <a:r>
              <a:rPr lang="en-US" dirty="0"/>
              <a:t>So that when an adversary does try to map a trace to an input, they are unable to do so. Now the obvious question here is can they tell exactly what the input is. And the answer is no. </a:t>
            </a:r>
            <a:r>
              <a:rPr lang="en-US" dirty="0">
                <a:effectLst/>
                <a:latin typeface="Helvetica" pitchFamily="2" charset="0"/>
              </a:rPr>
              <a:t>Our notion is stronger than that. If the attacker cannot tell which input it was, just by looking at the trace, we can safely assume that it will be hard to learn any non-trivial information about any of the inputs.</a:t>
            </a:r>
          </a:p>
          <a:p>
            <a:endParaRPr lang="en-US" dirty="0"/>
          </a:p>
        </p:txBody>
      </p:sp>
      <p:sp>
        <p:nvSpPr>
          <p:cNvPr id="4" name="Slide Number Placeholder 3"/>
          <p:cNvSpPr>
            <a:spLocks noGrp="1"/>
          </p:cNvSpPr>
          <p:nvPr>
            <p:ph type="sldNum" sz="quarter" idx="5"/>
          </p:nvPr>
        </p:nvSpPr>
        <p:spPr/>
        <p:txBody>
          <a:bodyPr/>
          <a:lstStyle/>
          <a:p>
            <a:fld id="{96BAB97A-8387-FA41-A22A-ADC250D3CABB}" type="slidenum">
              <a:rPr lang="en-US" smtClean="0"/>
              <a:t>12</a:t>
            </a:fld>
            <a:endParaRPr lang="en-US"/>
          </a:p>
        </p:txBody>
      </p:sp>
    </p:spTree>
    <p:extLst>
      <p:ext uri="{BB962C8B-B14F-4D97-AF65-F5344CB8AC3E}">
        <p14:creationId xmlns:p14="http://schemas.microsoft.com/office/powerpoint/2010/main" val="325414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switch gears a bit and look at what makes a trace useful. Of course it depends on what you intend to accomplish with it. For architectural simulations, such as prefetching, it would be some pattern observed in a stream of memory accesses. Which in turn depends on data structures which generates this stream. Now random obfuscations will diffuse a lot of these patterns and not give desired performance numbers, which </a:t>
            </a:r>
            <a:r>
              <a:rPr lang="en-US" dirty="0" err="1"/>
              <a:t>inturn</a:t>
            </a:r>
            <a:r>
              <a:rPr lang="en-US" dirty="0"/>
              <a:t> jeopardizes trace utility.</a:t>
            </a:r>
          </a:p>
        </p:txBody>
      </p:sp>
      <p:sp>
        <p:nvSpPr>
          <p:cNvPr id="4" name="Slide Number Placeholder 3"/>
          <p:cNvSpPr>
            <a:spLocks noGrp="1"/>
          </p:cNvSpPr>
          <p:nvPr>
            <p:ph type="sldNum" sz="quarter" idx="5"/>
          </p:nvPr>
        </p:nvSpPr>
        <p:spPr/>
        <p:txBody>
          <a:bodyPr/>
          <a:lstStyle/>
          <a:p>
            <a:fld id="{96BAB97A-8387-FA41-A22A-ADC250D3CABB}" type="slidenum">
              <a:rPr lang="en-US" smtClean="0"/>
              <a:t>13</a:t>
            </a:fld>
            <a:endParaRPr lang="en-US"/>
          </a:p>
        </p:txBody>
      </p:sp>
    </p:spTree>
    <p:extLst>
      <p:ext uri="{BB962C8B-B14F-4D97-AF65-F5344CB8AC3E}">
        <p14:creationId xmlns:p14="http://schemas.microsoft.com/office/powerpoint/2010/main" val="20075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one specific example. The paper has more details on the other data structures. Here you see a data-dependent array </a:t>
            </a:r>
            <a:r>
              <a:rPr lang="en-US" dirty="0">
                <a:effectLst/>
                <a:latin typeface="Helvetica" pitchFamily="2" charset="0"/>
              </a:rPr>
              <a:t>order of accesses to</a:t>
            </a:r>
          </a:p>
          <a:p>
            <a:r>
              <a:rPr lang="en-US" dirty="0">
                <a:effectLst/>
                <a:latin typeface="Helvetica" pitchFamily="2" charset="0"/>
              </a:rPr>
              <a:t>the array depend on the input. Here the pixel values of an image are keys and each of them is hashed for storage. And the green box denotes the frequency of accessing a certain bucket. Now the memory sequence seen by the cache is then a function of the distribution of accesses across different buckets. And this is a key architectural property of data-dependent arrays.</a:t>
            </a:r>
          </a:p>
          <a:p>
            <a:endParaRPr lang="en-US" dirty="0"/>
          </a:p>
        </p:txBody>
      </p:sp>
      <p:sp>
        <p:nvSpPr>
          <p:cNvPr id="4" name="Slide Number Placeholder 3"/>
          <p:cNvSpPr>
            <a:spLocks noGrp="1"/>
          </p:cNvSpPr>
          <p:nvPr>
            <p:ph type="sldNum" sz="quarter" idx="5"/>
          </p:nvPr>
        </p:nvSpPr>
        <p:spPr/>
        <p:txBody>
          <a:bodyPr/>
          <a:lstStyle/>
          <a:p>
            <a:fld id="{96BAB97A-8387-FA41-A22A-ADC250D3CABB}" type="slidenum">
              <a:rPr lang="en-US" smtClean="0"/>
              <a:t>14</a:t>
            </a:fld>
            <a:endParaRPr lang="en-US"/>
          </a:p>
        </p:txBody>
      </p:sp>
    </p:spTree>
    <p:extLst>
      <p:ext uri="{BB962C8B-B14F-4D97-AF65-F5344CB8AC3E}">
        <p14:creationId xmlns:p14="http://schemas.microsoft.com/office/powerpoint/2010/main" val="3969398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What we do to mimic a distribution? Re-map address values because that is crucial for security. Following which we Permute spatial distribution at a cache block granularity (64B) and mimic a temporal distribution of accesses across buckets. Extract samples in 1:1 ratio from both the new distributions and Combine these samples to generate new access distribution for camouflaged trace. So, the new distribution looks  very very similar to the previous one.</a:t>
            </a:r>
          </a:p>
          <a:p>
            <a:endParaRPr lang="en-US" dirty="0"/>
          </a:p>
        </p:txBody>
      </p:sp>
      <p:sp>
        <p:nvSpPr>
          <p:cNvPr id="4" name="Slide Number Placeholder 3"/>
          <p:cNvSpPr>
            <a:spLocks noGrp="1"/>
          </p:cNvSpPr>
          <p:nvPr>
            <p:ph type="sldNum" sz="quarter" idx="5"/>
          </p:nvPr>
        </p:nvSpPr>
        <p:spPr/>
        <p:txBody>
          <a:bodyPr/>
          <a:lstStyle/>
          <a:p>
            <a:fld id="{96BAB97A-8387-FA41-A22A-ADC250D3CABB}" type="slidenum">
              <a:rPr lang="en-US" smtClean="0"/>
              <a:t>15</a:t>
            </a:fld>
            <a:endParaRPr lang="en-US"/>
          </a:p>
        </p:txBody>
      </p:sp>
    </p:spTree>
    <p:extLst>
      <p:ext uri="{BB962C8B-B14F-4D97-AF65-F5344CB8AC3E}">
        <p14:creationId xmlns:p14="http://schemas.microsoft.com/office/powerpoint/2010/main" val="1318942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imagine this is what happens. Note that the frequency of the new distribution may not be exactly the same which is why the plus minus. And this is merely a function of statistical modelling.</a:t>
            </a:r>
          </a:p>
        </p:txBody>
      </p:sp>
      <p:sp>
        <p:nvSpPr>
          <p:cNvPr id="4" name="Slide Number Placeholder 3"/>
          <p:cNvSpPr>
            <a:spLocks noGrp="1"/>
          </p:cNvSpPr>
          <p:nvPr>
            <p:ph type="sldNum" sz="quarter" idx="5"/>
          </p:nvPr>
        </p:nvSpPr>
        <p:spPr/>
        <p:txBody>
          <a:bodyPr/>
          <a:lstStyle/>
          <a:p>
            <a:fld id="{96BAB97A-8387-FA41-A22A-ADC250D3CABB}" type="slidenum">
              <a:rPr lang="en-US" smtClean="0"/>
              <a:t>16</a:t>
            </a:fld>
            <a:endParaRPr lang="en-US"/>
          </a:p>
        </p:txBody>
      </p:sp>
    </p:spTree>
    <p:extLst>
      <p:ext uri="{BB962C8B-B14F-4D97-AF65-F5344CB8AC3E}">
        <p14:creationId xmlns:p14="http://schemas.microsoft.com/office/powerpoint/2010/main" val="2634306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Summing it up, the camouflage framework looks like this where it checks if you already have an annotated trace and goes to either process these annotations and generate the trace. Or we also provide additional support for automatic data structure </a:t>
            </a:r>
            <a:r>
              <a:rPr lang="en-US" dirty="0" err="1"/>
              <a:t>idntification</a:t>
            </a:r>
            <a:r>
              <a:rPr lang="en-US" dirty="0"/>
              <a:t>, which is obviously les accurate. Inside Camouflage, you have the annotations and the memory access sequence. The non annotated parts go to page-wise remapping, which means the number of pages in a trace remain the same and the number of accesses across pages is distributed uniformly. The annotated parts are process uniquely for each data structure.</a:t>
            </a:r>
          </a:p>
        </p:txBody>
      </p:sp>
      <p:sp>
        <p:nvSpPr>
          <p:cNvPr id="4" name="Slide Number Placeholder 3"/>
          <p:cNvSpPr>
            <a:spLocks noGrp="1"/>
          </p:cNvSpPr>
          <p:nvPr>
            <p:ph type="sldNum" sz="quarter" idx="5"/>
          </p:nvPr>
        </p:nvSpPr>
        <p:spPr/>
        <p:txBody>
          <a:bodyPr/>
          <a:lstStyle/>
          <a:p>
            <a:fld id="{96BAB97A-8387-FA41-A22A-ADC250D3CABB}" type="slidenum">
              <a:rPr lang="en-US" smtClean="0"/>
              <a:t>17</a:t>
            </a:fld>
            <a:endParaRPr lang="en-US"/>
          </a:p>
        </p:txBody>
      </p:sp>
    </p:spTree>
    <p:extLst>
      <p:ext uri="{BB962C8B-B14F-4D97-AF65-F5344CB8AC3E}">
        <p14:creationId xmlns:p14="http://schemas.microsoft.com/office/powerpoint/2010/main" val="2669168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trace profiling we use </a:t>
            </a:r>
            <a:r>
              <a:rPr lang="en-US" dirty="0" err="1"/>
              <a:t>pintool</a:t>
            </a:r>
            <a:r>
              <a:rPr lang="en-US" dirty="0"/>
              <a:t> with predefined simulation points from the data prefetching championship 3. The simulator used for testing is </a:t>
            </a:r>
            <a:r>
              <a:rPr lang="en-US" dirty="0" err="1"/>
              <a:t>champsim</a:t>
            </a:r>
            <a:r>
              <a:rPr lang="en-US" dirty="0"/>
              <a:t>. The cache size assumed is 512KB 8-way associative and we test it on a wide range of benchmarks, such as spec, perfect and </a:t>
            </a:r>
            <a:r>
              <a:rPr lang="en-US" dirty="0" err="1"/>
              <a:t>gapbs</a:t>
            </a:r>
            <a:r>
              <a:rPr lang="en-US" dirty="0"/>
              <a:t>.</a:t>
            </a:r>
          </a:p>
        </p:txBody>
      </p:sp>
      <p:sp>
        <p:nvSpPr>
          <p:cNvPr id="4" name="Slide Number Placeholder 3"/>
          <p:cNvSpPr>
            <a:spLocks noGrp="1"/>
          </p:cNvSpPr>
          <p:nvPr>
            <p:ph type="sldNum" sz="quarter" idx="5"/>
          </p:nvPr>
        </p:nvSpPr>
        <p:spPr/>
        <p:txBody>
          <a:bodyPr/>
          <a:lstStyle/>
          <a:p>
            <a:fld id="{96BAB97A-8387-FA41-A22A-ADC250D3CABB}" type="slidenum">
              <a:rPr lang="en-US" smtClean="0"/>
              <a:t>18</a:t>
            </a:fld>
            <a:endParaRPr lang="en-US"/>
          </a:p>
        </p:txBody>
      </p:sp>
    </p:spTree>
    <p:extLst>
      <p:ext uri="{BB962C8B-B14F-4D97-AF65-F5344CB8AC3E}">
        <p14:creationId xmlns:p14="http://schemas.microsoft.com/office/powerpoint/2010/main" val="2589342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common data structures that we cover in our implementation. The paper has more details on what data structures are seen in our benchmarks.</a:t>
            </a:r>
          </a:p>
        </p:txBody>
      </p:sp>
      <p:sp>
        <p:nvSpPr>
          <p:cNvPr id="4" name="Slide Number Placeholder 3"/>
          <p:cNvSpPr>
            <a:spLocks noGrp="1"/>
          </p:cNvSpPr>
          <p:nvPr>
            <p:ph type="sldNum" sz="quarter" idx="5"/>
          </p:nvPr>
        </p:nvSpPr>
        <p:spPr/>
        <p:txBody>
          <a:bodyPr/>
          <a:lstStyle/>
          <a:p>
            <a:fld id="{96BAB97A-8387-FA41-A22A-ADC250D3CABB}" type="slidenum">
              <a:rPr lang="en-US" smtClean="0"/>
              <a:t>19</a:t>
            </a:fld>
            <a:endParaRPr lang="en-US"/>
          </a:p>
        </p:txBody>
      </p:sp>
    </p:spTree>
    <p:extLst>
      <p:ext uri="{BB962C8B-B14F-4D97-AF65-F5344CB8AC3E}">
        <p14:creationId xmlns:p14="http://schemas.microsoft.com/office/powerpoint/2010/main" val="157212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understand why we need traces. Over the years, we have spent significant effort on developing benchmark suites, which capture enough architectural behaviors to evaluate cache replacement policies and prefetcher performance. However, workload diversity is evolving more rapidly today than ever. Large language models, homomorphic encryption and what not? This facilitates the need for better hardware and more thorough design space exploration. Thus, there has been a growing trend of release and dissemination of traces from real-world workloads.</a:t>
            </a:r>
          </a:p>
        </p:txBody>
      </p:sp>
      <p:sp>
        <p:nvSpPr>
          <p:cNvPr id="4" name="Slide Number Placeholder 3"/>
          <p:cNvSpPr>
            <a:spLocks noGrp="1"/>
          </p:cNvSpPr>
          <p:nvPr>
            <p:ph type="sldNum" sz="quarter" idx="5"/>
          </p:nvPr>
        </p:nvSpPr>
        <p:spPr/>
        <p:txBody>
          <a:bodyPr/>
          <a:lstStyle/>
          <a:p>
            <a:fld id="{96BAB97A-8387-FA41-A22A-ADC250D3CABB}" type="slidenum">
              <a:rPr lang="en-US" smtClean="0"/>
              <a:t>2</a:t>
            </a:fld>
            <a:endParaRPr lang="en-US"/>
          </a:p>
        </p:txBody>
      </p:sp>
    </p:spTree>
    <p:extLst>
      <p:ext uri="{BB962C8B-B14F-4D97-AF65-F5344CB8AC3E}">
        <p14:creationId xmlns:p14="http://schemas.microsoft.com/office/powerpoint/2010/main" val="1971975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move on to our results, this is how we do the automatic identification of data structures in traces. We adopt a set of partitioning and classification techniques. </a:t>
            </a:r>
            <a:r>
              <a:rPr lang="en-US" dirty="0">
                <a:effectLst/>
                <a:latin typeface="Helvetica" pitchFamily="2" charset="0"/>
              </a:rPr>
              <a:t>We first segment the trace into different process sections, such as code, heap, and stack accesses. Each of these are further partitioned according to their memory address values. For each partition we compute the distribution of the differences in consecutive memory accesses. We then create a feature vector to be fed into an MLP classifier, which then gives out labels for data structures. We do split our benchmarks into training and test sets, and achieve an average of 95% and 82% accuracy on the training and test set, respectively. We observe that the mis-classified</a:t>
            </a:r>
          </a:p>
          <a:p>
            <a:r>
              <a:rPr lang="en-US" dirty="0">
                <a:effectLst/>
                <a:latin typeface="Helvetica" pitchFamily="2" charset="0"/>
              </a:rPr>
              <a:t>test cases primarily belong to graph or CSR, predicted as a data-independent array.</a:t>
            </a:r>
          </a:p>
          <a:p>
            <a:endParaRPr lang="en-US" dirty="0">
              <a:effectLst/>
              <a:latin typeface="Helvetica" pitchFamily="2" charset="0"/>
            </a:endParaRPr>
          </a:p>
          <a:p>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fld id="{96BAB97A-8387-FA41-A22A-ADC250D3CABB}" type="slidenum">
              <a:rPr lang="en-US" smtClean="0"/>
              <a:t>20</a:t>
            </a:fld>
            <a:endParaRPr lang="en-US"/>
          </a:p>
        </p:txBody>
      </p:sp>
    </p:spTree>
    <p:extLst>
      <p:ext uri="{BB962C8B-B14F-4D97-AF65-F5344CB8AC3E}">
        <p14:creationId xmlns:p14="http://schemas.microsoft.com/office/powerpoint/2010/main" val="2498533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Are camouflaged traces actually useful? Looks like we do have some promising numbers. For reporting speedup numbers, we categorize the applications in three broad groups, based on how memory intensive they are, that is misses per kilo instruction (MPKI): (a) low intensity (MPKI ≤ 1): </a:t>
            </a:r>
            <a:r>
              <a:rPr lang="en-US" dirty="0" err="1">
                <a:effectLst/>
                <a:latin typeface="Helvetica" pitchFamily="2" charset="0"/>
              </a:rPr>
              <a:t>histeq</a:t>
            </a:r>
            <a:r>
              <a:rPr lang="en-US" dirty="0">
                <a:effectLst/>
                <a:latin typeface="Helvetica" pitchFamily="2" charset="0"/>
              </a:rPr>
              <a:t>, </a:t>
            </a:r>
            <a:r>
              <a:rPr lang="en-US" dirty="0" err="1">
                <a:effectLst/>
                <a:latin typeface="Helvetica" pitchFamily="2" charset="0"/>
              </a:rPr>
              <a:t>bc</a:t>
            </a:r>
            <a:r>
              <a:rPr lang="en-US" dirty="0">
                <a:effectLst/>
                <a:latin typeface="Helvetica" pitchFamily="2" charset="0"/>
              </a:rPr>
              <a:t>; (b) medium intensity (1 &lt; MPKI &lt; 10): </a:t>
            </a:r>
            <a:r>
              <a:rPr lang="en-US" dirty="0" err="1">
                <a:effectLst/>
                <a:latin typeface="Helvetica" pitchFamily="2" charset="0"/>
              </a:rPr>
              <a:t>gcc</a:t>
            </a:r>
            <a:r>
              <a:rPr lang="en-US" dirty="0">
                <a:effectLst/>
                <a:latin typeface="Helvetica" pitchFamily="2" charset="0"/>
              </a:rPr>
              <a:t>, </a:t>
            </a:r>
            <a:r>
              <a:rPr lang="en-US" dirty="0" err="1">
                <a:effectLst/>
                <a:latin typeface="Helvetica" pitchFamily="2" charset="0"/>
              </a:rPr>
              <a:t>lbm</a:t>
            </a:r>
            <a:r>
              <a:rPr lang="en-US" dirty="0">
                <a:effectLst/>
                <a:latin typeface="Helvetica" pitchFamily="2" charset="0"/>
              </a:rPr>
              <a:t>, x264, </a:t>
            </a:r>
            <a:r>
              <a:rPr lang="en-US" dirty="0" err="1">
                <a:effectLst/>
                <a:latin typeface="Helvetica" pitchFamily="2" charset="0"/>
              </a:rPr>
              <a:t>xalancbmk</a:t>
            </a:r>
            <a:r>
              <a:rPr lang="en-US" dirty="0">
                <a:effectLst/>
                <a:latin typeface="Helvetica" pitchFamily="2" charset="0"/>
              </a:rPr>
              <a:t>; and (c) high intensity (MPKI ≥ 10): </a:t>
            </a:r>
            <a:r>
              <a:rPr lang="en-US" dirty="0" err="1">
                <a:effectLst/>
                <a:latin typeface="Helvetica" pitchFamily="2" charset="0"/>
              </a:rPr>
              <a:t>deepsjeng</a:t>
            </a:r>
            <a:r>
              <a:rPr lang="en-US" dirty="0">
                <a:effectLst/>
                <a:latin typeface="Helvetica" pitchFamily="2" charset="0"/>
              </a:rPr>
              <a:t>, mcf, </a:t>
            </a:r>
            <a:r>
              <a:rPr lang="en-US" dirty="0" err="1">
                <a:effectLst/>
                <a:latin typeface="Helvetica" pitchFamily="2" charset="0"/>
              </a:rPr>
              <a:t>xz</a:t>
            </a:r>
            <a:r>
              <a:rPr lang="en-US" dirty="0">
                <a:effectLst/>
                <a:latin typeface="Helvetica" pitchFamily="2" charset="0"/>
              </a:rPr>
              <a:t>, </a:t>
            </a:r>
            <a:r>
              <a:rPr lang="en-US" dirty="0" err="1">
                <a:effectLst/>
                <a:latin typeface="Helvetica" pitchFamily="2" charset="0"/>
              </a:rPr>
              <a:t>bfs</a:t>
            </a:r>
            <a:r>
              <a:rPr lang="en-US" dirty="0">
                <a:effectLst/>
                <a:latin typeface="Helvetica" pitchFamily="2" charset="0"/>
              </a:rPr>
              <a:t>, cc, pr, </a:t>
            </a:r>
            <a:r>
              <a:rPr lang="en-US" dirty="0" err="1">
                <a:effectLst/>
                <a:latin typeface="Helvetica" pitchFamily="2" charset="0"/>
              </a:rPr>
              <a:t>sssp</a:t>
            </a:r>
            <a:r>
              <a:rPr lang="en-US" dirty="0">
                <a:effectLst/>
                <a:latin typeface="Helvetica" pitchFamily="2" charset="0"/>
              </a:rPr>
              <a:t>, </a:t>
            </a:r>
            <a:r>
              <a:rPr lang="en-US" dirty="0" err="1">
                <a:effectLst/>
                <a:latin typeface="Helvetica" pitchFamily="2" charset="0"/>
              </a:rPr>
              <a:t>tc</a:t>
            </a:r>
            <a:r>
              <a:rPr lang="en-US" dirty="0">
                <a:effectLst/>
                <a:latin typeface="Helvetica" pitchFamily="2" charset="0"/>
              </a:rPr>
              <a:t>.</a:t>
            </a:r>
          </a:p>
          <a:p>
            <a:endParaRPr lang="en-US" dirty="0">
              <a:effectLst/>
              <a:latin typeface="Helvetica" pitchFamily="2" charset="0"/>
            </a:endParaRPr>
          </a:p>
          <a:p>
            <a:r>
              <a:rPr lang="en-US" dirty="0">
                <a:effectLst/>
                <a:latin typeface="Helvetica" pitchFamily="2" charset="0"/>
              </a:rPr>
              <a:t>To maintain trace utility we look at this speedup trend before and after obfuscation. For example, if a prefetcher (𝑓𝐴) performs better than another prefetcher (𝑓𝐵) on the original trace, a good trace modification technique would preserve a similar trend. </a:t>
            </a:r>
          </a:p>
        </p:txBody>
      </p:sp>
      <p:sp>
        <p:nvSpPr>
          <p:cNvPr id="4" name="Slide Number Placeholder 3"/>
          <p:cNvSpPr>
            <a:spLocks noGrp="1"/>
          </p:cNvSpPr>
          <p:nvPr>
            <p:ph type="sldNum" sz="quarter" idx="5"/>
          </p:nvPr>
        </p:nvSpPr>
        <p:spPr/>
        <p:txBody>
          <a:bodyPr/>
          <a:lstStyle/>
          <a:p>
            <a:fld id="{96BAB97A-8387-FA41-A22A-ADC250D3CABB}" type="slidenum">
              <a:rPr lang="en-US" smtClean="0"/>
              <a:t>21</a:t>
            </a:fld>
            <a:endParaRPr lang="en-US"/>
          </a:p>
        </p:txBody>
      </p:sp>
    </p:spTree>
    <p:extLst>
      <p:ext uri="{BB962C8B-B14F-4D97-AF65-F5344CB8AC3E}">
        <p14:creationId xmlns:p14="http://schemas.microsoft.com/office/powerpoint/2010/main" val="3234368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security evaluation involves generating a feature vector from spatial distribution where we normalize memory addresses to n blocks and then compute the fraction of memory addresses accessing each block. We train a classifier, such a decision tree here with these feature vectors and the output of the classifier is an input label based on the number of unique inputs. We frame input indistinguishability as security loss, which means </a:t>
            </a:r>
            <a:r>
              <a:rPr lang="en-US" dirty="0">
                <a:effectLst/>
                <a:latin typeface="Helvetica" pitchFamily="2" charset="0"/>
              </a:rPr>
              <a:t>the difference between the achieved classification accuracy and the accuracy of random guessing. For 16 labels equally indistinguishable inputs means a security loss of 6.25%, which is our minimum security loss.</a:t>
            </a:r>
          </a:p>
          <a:p>
            <a:endParaRPr lang="en-US" dirty="0"/>
          </a:p>
        </p:txBody>
      </p:sp>
      <p:sp>
        <p:nvSpPr>
          <p:cNvPr id="4" name="Slide Number Placeholder 3"/>
          <p:cNvSpPr>
            <a:spLocks noGrp="1"/>
          </p:cNvSpPr>
          <p:nvPr>
            <p:ph type="sldNum" sz="quarter" idx="5"/>
          </p:nvPr>
        </p:nvSpPr>
        <p:spPr/>
        <p:txBody>
          <a:bodyPr/>
          <a:lstStyle/>
          <a:p>
            <a:fld id="{96BAB97A-8387-FA41-A22A-ADC250D3CABB}" type="slidenum">
              <a:rPr lang="en-US" smtClean="0"/>
              <a:t>22</a:t>
            </a:fld>
            <a:endParaRPr lang="en-US"/>
          </a:p>
        </p:txBody>
      </p:sp>
    </p:spTree>
    <p:extLst>
      <p:ext uri="{BB962C8B-B14F-4D97-AF65-F5344CB8AC3E}">
        <p14:creationId xmlns:p14="http://schemas.microsoft.com/office/powerpoint/2010/main" val="2152788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camouflaged traces really that secure? Lets see a snapshot of an AES encryption trace. The adversary goes on to segregate values from the </a:t>
            </a:r>
            <a:r>
              <a:rPr lang="en-US" dirty="0" err="1"/>
              <a:t>sbox</a:t>
            </a:r>
            <a:r>
              <a:rPr lang="en-US" dirty="0"/>
              <a:t> table. Now since the program is public, the plaintext is known to the adversary, so by </a:t>
            </a:r>
            <a:r>
              <a:rPr lang="en-US" dirty="0" err="1"/>
              <a:t>xoring</a:t>
            </a:r>
            <a:r>
              <a:rPr lang="en-US" dirty="0"/>
              <a:t> the offset and the plaintext, an adversary is able to recover bytes of the secret key.</a:t>
            </a:r>
          </a:p>
        </p:txBody>
      </p:sp>
      <p:sp>
        <p:nvSpPr>
          <p:cNvPr id="4" name="Slide Number Placeholder 3"/>
          <p:cNvSpPr>
            <a:spLocks noGrp="1"/>
          </p:cNvSpPr>
          <p:nvPr>
            <p:ph type="sldNum" sz="quarter" idx="5"/>
          </p:nvPr>
        </p:nvSpPr>
        <p:spPr/>
        <p:txBody>
          <a:bodyPr/>
          <a:lstStyle/>
          <a:p>
            <a:fld id="{96BAB97A-8387-FA41-A22A-ADC250D3CABB}" type="slidenum">
              <a:rPr lang="en-US" smtClean="0"/>
              <a:t>23</a:t>
            </a:fld>
            <a:endParaRPr lang="en-US"/>
          </a:p>
        </p:txBody>
      </p:sp>
    </p:spTree>
    <p:extLst>
      <p:ext uri="{BB962C8B-B14F-4D97-AF65-F5344CB8AC3E}">
        <p14:creationId xmlns:p14="http://schemas.microsoft.com/office/powerpoint/2010/main" val="366218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Camouflage can provide guarantees on input recovery or non-recovery to be specific. As well as input indistinguishability. It is designed as security-by-default, hence missed annotations might hamper utility, but no trace security violations. The automatic approach sacrifices a bit of performance for adaptability. This framework can be extended to new workloads with user annotations. However, its not trivial to adapt for other trace structures, such as those of branch prediction, but the concept is extendable with </a:t>
            </a:r>
            <a:r>
              <a:rPr lang="en-US" dirty="0" err="1"/>
              <a:t>meticulate</a:t>
            </a:r>
            <a:r>
              <a:rPr lang="en-US" dirty="0"/>
              <a:t> characterization of architectural behavior.</a:t>
            </a:r>
          </a:p>
        </p:txBody>
      </p:sp>
      <p:sp>
        <p:nvSpPr>
          <p:cNvPr id="4" name="Slide Number Placeholder 3"/>
          <p:cNvSpPr>
            <a:spLocks noGrp="1"/>
          </p:cNvSpPr>
          <p:nvPr>
            <p:ph type="sldNum" sz="quarter" idx="5"/>
          </p:nvPr>
        </p:nvSpPr>
        <p:spPr/>
        <p:txBody>
          <a:bodyPr/>
          <a:lstStyle/>
          <a:p>
            <a:fld id="{96BAB97A-8387-FA41-A22A-ADC250D3CABB}" type="slidenum">
              <a:rPr lang="en-US" smtClean="0"/>
              <a:t>24</a:t>
            </a:fld>
            <a:endParaRPr lang="en-US"/>
          </a:p>
        </p:txBody>
      </p:sp>
    </p:spTree>
    <p:extLst>
      <p:ext uri="{BB962C8B-B14F-4D97-AF65-F5344CB8AC3E}">
        <p14:creationId xmlns:p14="http://schemas.microsoft.com/office/powerpoint/2010/main" val="23406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trace sharing from real-world applications comes with its own challenges. First being leakage of sensitive program data from traces. This is exacerbated in cases where program input influences the path of execution. We are obviously familiar with the array of side channel attacks that plagues present day caches. Needless to say releasing full traces could be fatal to such proprietary data.</a:t>
            </a:r>
          </a:p>
        </p:txBody>
      </p:sp>
      <p:sp>
        <p:nvSpPr>
          <p:cNvPr id="4" name="Slide Number Placeholder 3"/>
          <p:cNvSpPr>
            <a:spLocks noGrp="1"/>
          </p:cNvSpPr>
          <p:nvPr>
            <p:ph type="sldNum" sz="quarter" idx="5"/>
          </p:nvPr>
        </p:nvSpPr>
        <p:spPr/>
        <p:txBody>
          <a:bodyPr/>
          <a:lstStyle/>
          <a:p>
            <a:fld id="{96BAB97A-8387-FA41-A22A-ADC250D3CABB}" type="slidenum">
              <a:rPr lang="en-US" smtClean="0"/>
              <a:t>3</a:t>
            </a:fld>
            <a:endParaRPr lang="en-US"/>
          </a:p>
        </p:txBody>
      </p:sp>
    </p:spTree>
    <p:extLst>
      <p:ext uri="{BB962C8B-B14F-4D97-AF65-F5344CB8AC3E}">
        <p14:creationId xmlns:p14="http://schemas.microsoft.com/office/powerpoint/2010/main" val="111114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program eta with a secret input gamma to generate a trace T, which is in the safer programmer domain. Now when this trace is released in the public domain, it can be run on a compatible simulator for getting performance numbers. However, an adversary could also have access to it and exploit it to retrieve secret input gamma.</a:t>
            </a:r>
          </a:p>
        </p:txBody>
      </p:sp>
      <p:sp>
        <p:nvSpPr>
          <p:cNvPr id="4" name="Slide Number Placeholder 3"/>
          <p:cNvSpPr>
            <a:spLocks noGrp="1"/>
          </p:cNvSpPr>
          <p:nvPr>
            <p:ph type="sldNum" sz="quarter" idx="5"/>
          </p:nvPr>
        </p:nvSpPr>
        <p:spPr/>
        <p:txBody>
          <a:bodyPr/>
          <a:lstStyle/>
          <a:p>
            <a:fld id="{96BAB97A-8387-FA41-A22A-ADC250D3CABB}" type="slidenum">
              <a:rPr lang="en-US" smtClean="0"/>
              <a:t>4</a:t>
            </a:fld>
            <a:endParaRPr lang="en-US"/>
          </a:p>
        </p:txBody>
      </p:sp>
    </p:spTree>
    <p:extLst>
      <p:ext uri="{BB962C8B-B14F-4D97-AF65-F5344CB8AC3E}">
        <p14:creationId xmlns:p14="http://schemas.microsoft.com/office/powerpoint/2010/main" val="228389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what trace structure might look like. For this work, trace T is a sequence of memory accesses. where each tuple has the type of operation, virtual memory address and size of the access. This is a sample trace with the structure I just described. Now given this, can we infer information about the input data from trace T?</a:t>
            </a:r>
          </a:p>
        </p:txBody>
      </p:sp>
      <p:sp>
        <p:nvSpPr>
          <p:cNvPr id="4" name="Slide Number Placeholder 3"/>
          <p:cNvSpPr>
            <a:spLocks noGrp="1"/>
          </p:cNvSpPr>
          <p:nvPr>
            <p:ph type="sldNum" sz="quarter" idx="5"/>
          </p:nvPr>
        </p:nvSpPr>
        <p:spPr/>
        <p:txBody>
          <a:bodyPr/>
          <a:lstStyle/>
          <a:p>
            <a:fld id="{96BAB97A-8387-FA41-A22A-ADC250D3CABB}" type="slidenum">
              <a:rPr lang="en-US" smtClean="0"/>
              <a:t>5</a:t>
            </a:fld>
            <a:endParaRPr lang="en-US"/>
          </a:p>
        </p:txBody>
      </p:sp>
    </p:spTree>
    <p:extLst>
      <p:ext uri="{BB962C8B-B14F-4D97-AF65-F5344CB8AC3E}">
        <p14:creationId xmlns:p14="http://schemas.microsoft.com/office/powerpoint/2010/main" val="258524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yes and no. Lets try to look at areas of exploitable information in traces. Not all traces have a secret key. Utility-oriented traces often have large input data - which is proprietary but harder to extract unlike a key. However, memory traces reveal certain things like absolute address values which is directly related to input and might reveal information about underlying system on which trace was generated. And then there are temporal and spatial patterns which can indirectly lead to input data such as occurrence of loops or underlying order of elements stored in databases.</a:t>
            </a:r>
          </a:p>
        </p:txBody>
      </p:sp>
      <p:sp>
        <p:nvSpPr>
          <p:cNvPr id="4" name="Slide Number Placeholder 3"/>
          <p:cNvSpPr>
            <a:spLocks noGrp="1"/>
          </p:cNvSpPr>
          <p:nvPr>
            <p:ph type="sldNum" sz="quarter" idx="5"/>
          </p:nvPr>
        </p:nvSpPr>
        <p:spPr/>
        <p:txBody>
          <a:bodyPr/>
          <a:lstStyle/>
          <a:p>
            <a:fld id="{96BAB97A-8387-FA41-A22A-ADC250D3CABB}" type="slidenum">
              <a:rPr lang="en-US" smtClean="0"/>
              <a:t>6</a:t>
            </a:fld>
            <a:endParaRPr lang="en-US"/>
          </a:p>
        </p:txBody>
      </p:sp>
    </p:spTree>
    <p:extLst>
      <p:ext uri="{BB962C8B-B14F-4D97-AF65-F5344CB8AC3E}">
        <p14:creationId xmlns:p14="http://schemas.microsoft.com/office/powerpoint/2010/main" val="305458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and Utility are on opposite sides of a spectrum, hence its quite challenging to find a sweet spot. </a:t>
            </a:r>
          </a:p>
          <a:p>
            <a:r>
              <a:rPr lang="en-US" dirty="0"/>
              <a:t>Contemporary approaches </a:t>
            </a:r>
            <a:r>
              <a:rPr lang="en-US" dirty="0">
                <a:effectLst/>
                <a:latin typeface="Helvetica" pitchFamily="2" charset="0"/>
              </a:rPr>
              <a:t>impose either too great a burden on the party that wants to share the trace or </a:t>
            </a:r>
          </a:p>
          <a:p>
            <a:r>
              <a:rPr lang="en-US" dirty="0">
                <a:effectLst/>
                <a:latin typeface="Helvetica" pitchFamily="2" charset="0"/>
              </a:rPr>
              <a:t>undermines the utility of the trace, since it is challenging to obtain both, as you can see here. </a:t>
            </a:r>
          </a:p>
          <a:p>
            <a:r>
              <a:rPr lang="en-US" dirty="0">
                <a:effectLst/>
                <a:latin typeface="Helvetica" pitchFamily="2" charset="0"/>
              </a:rPr>
              <a:t>But if we can retain features important for optimization, as well as hide parts of the trace that may be sensitive, which is the crux of Camouflage.</a:t>
            </a:r>
          </a:p>
          <a:p>
            <a:endParaRPr lang="en-US" dirty="0"/>
          </a:p>
        </p:txBody>
      </p:sp>
      <p:sp>
        <p:nvSpPr>
          <p:cNvPr id="4" name="Slide Number Placeholder 3"/>
          <p:cNvSpPr>
            <a:spLocks noGrp="1"/>
          </p:cNvSpPr>
          <p:nvPr>
            <p:ph type="sldNum" sz="quarter" idx="5"/>
          </p:nvPr>
        </p:nvSpPr>
        <p:spPr/>
        <p:txBody>
          <a:bodyPr/>
          <a:lstStyle/>
          <a:p>
            <a:fld id="{96BAB97A-8387-FA41-A22A-ADC250D3CABB}" type="slidenum">
              <a:rPr lang="en-US" smtClean="0"/>
              <a:t>7</a:t>
            </a:fld>
            <a:endParaRPr lang="en-US"/>
          </a:p>
        </p:txBody>
      </p:sp>
    </p:spTree>
    <p:extLst>
      <p:ext uri="{BB962C8B-B14F-4D97-AF65-F5344CB8AC3E}">
        <p14:creationId xmlns:p14="http://schemas.microsoft.com/office/powerpoint/2010/main" val="188840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0E9-AF7D-950F-CB60-29D87CBE6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38581-63A3-1C9A-BD8D-A4F1BF177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FEA83-125B-57D9-3470-C375333228F9}"/>
              </a:ext>
            </a:extLst>
          </p:cNvPr>
          <p:cNvSpPr>
            <a:spLocks noGrp="1"/>
          </p:cNvSpPr>
          <p:nvPr>
            <p:ph type="body" idx="1"/>
          </p:nvPr>
        </p:nvSpPr>
        <p:spPr/>
        <p:txBody>
          <a:bodyPr/>
          <a:lstStyle/>
          <a:p>
            <a:r>
              <a:rPr lang="en-US" dirty="0"/>
              <a:t>Lets go back to our previous figure where an adversary was successfully retrieving a secret input. </a:t>
            </a:r>
          </a:p>
        </p:txBody>
      </p:sp>
      <p:sp>
        <p:nvSpPr>
          <p:cNvPr id="4" name="Slide Number Placeholder 3">
            <a:extLst>
              <a:ext uri="{FF2B5EF4-FFF2-40B4-BE49-F238E27FC236}">
                <a16:creationId xmlns:a16="http://schemas.microsoft.com/office/drawing/2014/main" id="{73D6EA98-D334-73FB-1681-B6FA1C0F14B5}"/>
              </a:ext>
            </a:extLst>
          </p:cNvPr>
          <p:cNvSpPr>
            <a:spLocks noGrp="1"/>
          </p:cNvSpPr>
          <p:nvPr>
            <p:ph type="sldNum" sz="quarter" idx="5"/>
          </p:nvPr>
        </p:nvSpPr>
        <p:spPr/>
        <p:txBody>
          <a:bodyPr/>
          <a:lstStyle/>
          <a:p>
            <a:fld id="{96BAB97A-8387-FA41-A22A-ADC250D3CABB}" type="slidenum">
              <a:rPr lang="en-US" smtClean="0"/>
              <a:t>8</a:t>
            </a:fld>
            <a:endParaRPr lang="en-US"/>
          </a:p>
        </p:txBody>
      </p:sp>
    </p:spTree>
    <p:extLst>
      <p:ext uri="{BB962C8B-B14F-4D97-AF65-F5344CB8AC3E}">
        <p14:creationId xmlns:p14="http://schemas.microsoft.com/office/powerpoint/2010/main" val="325867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with Camouflage in the pipeline now, trace T’ is not exploitable for security violations.</a:t>
            </a:r>
          </a:p>
        </p:txBody>
      </p:sp>
      <p:sp>
        <p:nvSpPr>
          <p:cNvPr id="4" name="Slide Number Placeholder 3"/>
          <p:cNvSpPr>
            <a:spLocks noGrp="1"/>
          </p:cNvSpPr>
          <p:nvPr>
            <p:ph type="sldNum" sz="quarter" idx="5"/>
          </p:nvPr>
        </p:nvSpPr>
        <p:spPr/>
        <p:txBody>
          <a:bodyPr/>
          <a:lstStyle/>
          <a:p>
            <a:fld id="{96BAB97A-8387-FA41-A22A-ADC250D3CABB}" type="slidenum">
              <a:rPr lang="en-US" smtClean="0"/>
              <a:t>9</a:t>
            </a:fld>
            <a:endParaRPr lang="en-US"/>
          </a:p>
        </p:txBody>
      </p:sp>
    </p:spTree>
    <p:extLst>
      <p:ext uri="{BB962C8B-B14F-4D97-AF65-F5344CB8AC3E}">
        <p14:creationId xmlns:p14="http://schemas.microsoft.com/office/powerpoint/2010/main" val="176533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E251D-BE3E-8961-EB74-112104B66A4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523AA-2468-AFAA-5D6C-4D4F3749F2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4E843DA-0F56-ABBA-D957-5E586416D06F}"/>
              </a:ext>
            </a:extLst>
          </p:cNvPr>
          <p:cNvSpPr>
            <a:spLocks noGrp="1"/>
          </p:cNvSpPr>
          <p:nvPr>
            <p:ph type="ftr" sz="quarter" idx="11"/>
          </p:nvPr>
        </p:nvSpPr>
        <p:spPr>
          <a:xfrm>
            <a:off x="838200" y="6356350"/>
            <a:ext cx="8787714" cy="365125"/>
          </a:xfrm>
          <a:prstGeom prst="rect">
            <a:avLst/>
          </a:prstGeom>
        </p:spPr>
        <p:txBody>
          <a:bodyPr/>
          <a:lstStyle/>
          <a:p>
            <a:r>
              <a:rPr lang="en-US" dirty="0"/>
              <a:t>Camouflage: Utility-Aware Obfuscation for Accurate Simulation of Sensitive Program Traces</a:t>
            </a:r>
          </a:p>
        </p:txBody>
      </p:sp>
      <p:sp>
        <p:nvSpPr>
          <p:cNvPr id="6" name="Slide Number Placeholder 5">
            <a:extLst>
              <a:ext uri="{FF2B5EF4-FFF2-40B4-BE49-F238E27FC236}">
                <a16:creationId xmlns:a16="http://schemas.microsoft.com/office/drawing/2014/main" id="{9FB53C24-CB7A-A6AC-D97D-7B17D1AF84E9}"/>
              </a:ext>
            </a:extLst>
          </p:cNvPr>
          <p:cNvSpPr>
            <a:spLocks noGrp="1"/>
          </p:cNvSpPr>
          <p:nvPr>
            <p:ph type="sldNum" sz="quarter" idx="12"/>
          </p:nvPr>
        </p:nvSpPr>
        <p:spPr>
          <a:xfrm>
            <a:off x="838200" y="6356350"/>
            <a:ext cx="2743200" cy="365125"/>
          </a:xfrm>
        </p:spPr>
        <p:txBody>
          <a:bodyPr/>
          <a:lstStyle/>
          <a:p>
            <a:fld id="{336066B3-E7BA-2E47-AC3D-47A3C6D99DFD}" type="slidenum">
              <a:rPr lang="en-US" smtClean="0"/>
              <a:t>‹#›</a:t>
            </a:fld>
            <a:endParaRPr lang="en-US"/>
          </a:p>
        </p:txBody>
      </p:sp>
    </p:spTree>
    <p:extLst>
      <p:ext uri="{BB962C8B-B14F-4D97-AF65-F5344CB8AC3E}">
        <p14:creationId xmlns:p14="http://schemas.microsoft.com/office/powerpoint/2010/main" val="155767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E46B-B06A-21FF-50BC-176A3D3C02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20EC38-D68A-936B-76E5-53A0C44A46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75DA9-DEEE-622A-3F19-79C86351A11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2139386-E7D7-4F2E-732A-644F6C8BD288}"/>
              </a:ext>
            </a:extLst>
          </p:cNvPr>
          <p:cNvSpPr>
            <a:spLocks noGrp="1"/>
          </p:cNvSpPr>
          <p:nvPr>
            <p:ph type="ftr" sz="quarter" idx="11"/>
          </p:nvPr>
        </p:nvSpPr>
        <p:spPr>
          <a:xfrm>
            <a:off x="838200" y="6356350"/>
            <a:ext cx="8787714" cy="365125"/>
          </a:xfrm>
          <a:prstGeom prst="rect">
            <a:avLst/>
          </a:prstGeom>
        </p:spPr>
        <p:txBody>
          <a:bodyPr/>
          <a:lstStyle/>
          <a:p>
            <a:r>
              <a:rPr lang="en-US"/>
              <a:t>Camouflage: Utility-Aware Obfuscation for Accurate Simulation of Sensitive Program Traces</a:t>
            </a:r>
          </a:p>
        </p:txBody>
      </p:sp>
      <p:sp>
        <p:nvSpPr>
          <p:cNvPr id="6" name="Slide Number Placeholder 5">
            <a:extLst>
              <a:ext uri="{FF2B5EF4-FFF2-40B4-BE49-F238E27FC236}">
                <a16:creationId xmlns:a16="http://schemas.microsoft.com/office/drawing/2014/main" id="{9311CC1B-E7DE-A7F6-8C62-122C6061178F}"/>
              </a:ext>
            </a:extLst>
          </p:cNvPr>
          <p:cNvSpPr>
            <a:spLocks noGrp="1"/>
          </p:cNvSpPr>
          <p:nvPr>
            <p:ph type="sldNum" sz="quarter" idx="12"/>
          </p:nvPr>
        </p:nvSpPr>
        <p:spPr/>
        <p:txBody>
          <a:bodyPr/>
          <a:lstStyle/>
          <a:p>
            <a:fld id="{336066B3-E7BA-2E47-AC3D-47A3C6D99DFD}" type="slidenum">
              <a:rPr lang="en-US" smtClean="0"/>
              <a:t>‹#›</a:t>
            </a:fld>
            <a:endParaRPr lang="en-US"/>
          </a:p>
        </p:txBody>
      </p:sp>
    </p:spTree>
    <p:extLst>
      <p:ext uri="{BB962C8B-B14F-4D97-AF65-F5344CB8AC3E}">
        <p14:creationId xmlns:p14="http://schemas.microsoft.com/office/powerpoint/2010/main" val="76857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B8F38C-5FC2-E00E-A268-F425F16F4E7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75EBEC-0FC6-C825-F809-60D3C9F9FB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2D6D5-0A07-7E94-41B6-AEE349EA187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669A7DD-D3CF-2A64-FA74-1D9B160093C2}"/>
              </a:ext>
            </a:extLst>
          </p:cNvPr>
          <p:cNvSpPr>
            <a:spLocks noGrp="1"/>
          </p:cNvSpPr>
          <p:nvPr>
            <p:ph type="ftr" sz="quarter" idx="11"/>
          </p:nvPr>
        </p:nvSpPr>
        <p:spPr>
          <a:xfrm>
            <a:off x="838200" y="6356350"/>
            <a:ext cx="8787714" cy="365125"/>
          </a:xfrm>
          <a:prstGeom prst="rect">
            <a:avLst/>
          </a:prstGeom>
        </p:spPr>
        <p:txBody>
          <a:bodyPr/>
          <a:lstStyle/>
          <a:p>
            <a:r>
              <a:rPr lang="en-US"/>
              <a:t>Camouflage: Utility-Aware Obfuscation for Accurate Simulation of Sensitive Program Traces</a:t>
            </a:r>
          </a:p>
        </p:txBody>
      </p:sp>
      <p:sp>
        <p:nvSpPr>
          <p:cNvPr id="6" name="Slide Number Placeholder 5">
            <a:extLst>
              <a:ext uri="{FF2B5EF4-FFF2-40B4-BE49-F238E27FC236}">
                <a16:creationId xmlns:a16="http://schemas.microsoft.com/office/drawing/2014/main" id="{122C0124-BE9F-9014-F567-C202C61968F7}"/>
              </a:ext>
            </a:extLst>
          </p:cNvPr>
          <p:cNvSpPr>
            <a:spLocks noGrp="1"/>
          </p:cNvSpPr>
          <p:nvPr>
            <p:ph type="sldNum" sz="quarter" idx="12"/>
          </p:nvPr>
        </p:nvSpPr>
        <p:spPr/>
        <p:txBody>
          <a:bodyPr/>
          <a:lstStyle/>
          <a:p>
            <a:fld id="{336066B3-E7BA-2E47-AC3D-47A3C6D99DFD}" type="slidenum">
              <a:rPr lang="en-US" smtClean="0"/>
              <a:t>‹#›</a:t>
            </a:fld>
            <a:endParaRPr lang="en-US"/>
          </a:p>
        </p:txBody>
      </p:sp>
    </p:spTree>
    <p:extLst>
      <p:ext uri="{BB962C8B-B14F-4D97-AF65-F5344CB8AC3E}">
        <p14:creationId xmlns:p14="http://schemas.microsoft.com/office/powerpoint/2010/main" val="30550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0708-F383-B365-E42C-6875F3A6132C}"/>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76F5AA0-232B-0337-4DA0-E98076F20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9563D-B4CE-83D1-2AD6-B872F363C65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F117D339-8961-24D9-7944-032C68C57B7D}"/>
              </a:ext>
            </a:extLst>
          </p:cNvPr>
          <p:cNvSpPr>
            <a:spLocks noGrp="1"/>
          </p:cNvSpPr>
          <p:nvPr>
            <p:ph type="ftr" sz="quarter" idx="11"/>
          </p:nvPr>
        </p:nvSpPr>
        <p:spPr>
          <a:xfrm>
            <a:off x="838200" y="6356350"/>
            <a:ext cx="8787714" cy="365125"/>
          </a:xfrm>
          <a:prstGeom prst="rect">
            <a:avLst/>
          </a:prstGeom>
        </p:spPr>
        <p:txBody>
          <a:bodyPr/>
          <a:lstStyle/>
          <a:p>
            <a:r>
              <a:rPr lang="en-US" dirty="0"/>
              <a:t>Camouflage: Utility-Aware Obfuscation for Accurate Simulation of Sensitive Program Traces</a:t>
            </a:r>
          </a:p>
        </p:txBody>
      </p:sp>
      <p:sp>
        <p:nvSpPr>
          <p:cNvPr id="6" name="Slide Number Placeholder 5">
            <a:extLst>
              <a:ext uri="{FF2B5EF4-FFF2-40B4-BE49-F238E27FC236}">
                <a16:creationId xmlns:a16="http://schemas.microsoft.com/office/drawing/2014/main" id="{50E2806C-E86A-857E-805D-61281BB6AF45}"/>
              </a:ext>
            </a:extLst>
          </p:cNvPr>
          <p:cNvSpPr>
            <a:spLocks noGrp="1"/>
          </p:cNvSpPr>
          <p:nvPr>
            <p:ph type="sldNum" sz="quarter" idx="12"/>
          </p:nvPr>
        </p:nvSpPr>
        <p:spPr/>
        <p:txBody>
          <a:bodyPr/>
          <a:lstStyle/>
          <a:p>
            <a:fld id="{336066B3-E7BA-2E47-AC3D-47A3C6D99DFD}" type="slidenum">
              <a:rPr lang="en-US" smtClean="0"/>
              <a:t>‹#›</a:t>
            </a:fld>
            <a:endParaRPr lang="en-US"/>
          </a:p>
        </p:txBody>
      </p:sp>
    </p:spTree>
    <p:extLst>
      <p:ext uri="{BB962C8B-B14F-4D97-AF65-F5344CB8AC3E}">
        <p14:creationId xmlns:p14="http://schemas.microsoft.com/office/powerpoint/2010/main" val="402395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DF43-5E0F-2A50-7B51-F86DE559031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7804DC-79B1-4682-5ADA-3DEF15E93C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093786-4AB3-EAE6-ADA2-E91C790CF25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671C480-90D6-9BC9-5B4A-E7878385B3C8}"/>
              </a:ext>
            </a:extLst>
          </p:cNvPr>
          <p:cNvSpPr>
            <a:spLocks noGrp="1"/>
          </p:cNvSpPr>
          <p:nvPr>
            <p:ph type="ftr" sz="quarter" idx="11"/>
          </p:nvPr>
        </p:nvSpPr>
        <p:spPr>
          <a:xfrm>
            <a:off x="838200" y="6356350"/>
            <a:ext cx="8787714" cy="365125"/>
          </a:xfrm>
          <a:prstGeom prst="rect">
            <a:avLst/>
          </a:prstGeom>
        </p:spPr>
        <p:txBody>
          <a:bodyPr/>
          <a:lstStyle/>
          <a:p>
            <a:r>
              <a:rPr lang="en-US"/>
              <a:t>Camouflage: Utility-Aware Obfuscation for Accurate Simulation of Sensitive Program Traces</a:t>
            </a:r>
          </a:p>
        </p:txBody>
      </p:sp>
      <p:sp>
        <p:nvSpPr>
          <p:cNvPr id="6" name="Slide Number Placeholder 5">
            <a:extLst>
              <a:ext uri="{FF2B5EF4-FFF2-40B4-BE49-F238E27FC236}">
                <a16:creationId xmlns:a16="http://schemas.microsoft.com/office/drawing/2014/main" id="{CBB5FD10-F114-7DDF-DB23-F5E9317A746C}"/>
              </a:ext>
            </a:extLst>
          </p:cNvPr>
          <p:cNvSpPr>
            <a:spLocks noGrp="1"/>
          </p:cNvSpPr>
          <p:nvPr>
            <p:ph type="sldNum" sz="quarter" idx="12"/>
          </p:nvPr>
        </p:nvSpPr>
        <p:spPr/>
        <p:txBody>
          <a:bodyPr/>
          <a:lstStyle/>
          <a:p>
            <a:fld id="{336066B3-E7BA-2E47-AC3D-47A3C6D99DFD}" type="slidenum">
              <a:rPr lang="en-US" smtClean="0"/>
              <a:t>‹#›</a:t>
            </a:fld>
            <a:endParaRPr lang="en-US"/>
          </a:p>
        </p:txBody>
      </p:sp>
    </p:spTree>
    <p:extLst>
      <p:ext uri="{BB962C8B-B14F-4D97-AF65-F5344CB8AC3E}">
        <p14:creationId xmlns:p14="http://schemas.microsoft.com/office/powerpoint/2010/main" val="112588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8A33-0F22-9D3C-2368-38F0634440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B35888-DCD1-FF27-0531-09D19DEAE1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11156-065E-8E21-30C0-718A5AEBF9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A12E5C-AF8A-7AB1-F699-3C834B6AB4D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92CF047-80EC-25DF-44D3-D27CC5F7FA01}"/>
              </a:ext>
            </a:extLst>
          </p:cNvPr>
          <p:cNvSpPr>
            <a:spLocks noGrp="1"/>
          </p:cNvSpPr>
          <p:nvPr>
            <p:ph type="ftr" sz="quarter" idx="11"/>
          </p:nvPr>
        </p:nvSpPr>
        <p:spPr>
          <a:xfrm>
            <a:off x="838200" y="6356350"/>
            <a:ext cx="8787714" cy="365125"/>
          </a:xfrm>
          <a:prstGeom prst="rect">
            <a:avLst/>
          </a:prstGeom>
        </p:spPr>
        <p:txBody>
          <a:bodyPr/>
          <a:lstStyle/>
          <a:p>
            <a:r>
              <a:rPr lang="en-US"/>
              <a:t>Camouflage: Utility-Aware Obfuscation for Accurate Simulation of Sensitive Program Traces</a:t>
            </a:r>
          </a:p>
        </p:txBody>
      </p:sp>
      <p:sp>
        <p:nvSpPr>
          <p:cNvPr id="7" name="Slide Number Placeholder 6">
            <a:extLst>
              <a:ext uri="{FF2B5EF4-FFF2-40B4-BE49-F238E27FC236}">
                <a16:creationId xmlns:a16="http://schemas.microsoft.com/office/drawing/2014/main" id="{F843508E-C43B-A447-69D4-D5CC19B7F481}"/>
              </a:ext>
            </a:extLst>
          </p:cNvPr>
          <p:cNvSpPr>
            <a:spLocks noGrp="1"/>
          </p:cNvSpPr>
          <p:nvPr>
            <p:ph type="sldNum" sz="quarter" idx="12"/>
          </p:nvPr>
        </p:nvSpPr>
        <p:spPr/>
        <p:txBody>
          <a:bodyPr/>
          <a:lstStyle/>
          <a:p>
            <a:fld id="{336066B3-E7BA-2E47-AC3D-47A3C6D99DFD}" type="slidenum">
              <a:rPr lang="en-US" smtClean="0"/>
              <a:t>‹#›</a:t>
            </a:fld>
            <a:endParaRPr lang="en-US"/>
          </a:p>
        </p:txBody>
      </p:sp>
    </p:spTree>
    <p:extLst>
      <p:ext uri="{BB962C8B-B14F-4D97-AF65-F5344CB8AC3E}">
        <p14:creationId xmlns:p14="http://schemas.microsoft.com/office/powerpoint/2010/main" val="139598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F1C4-E141-14C5-E51F-1B006A9E1A8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304A2D6-D327-E809-E856-E0B369776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747E7C-7DA9-B0F7-A052-AF0D730E41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8C7896-FF0C-27D2-F408-D7113EBD07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DEE795-E70E-324B-C8B3-183A19398E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D3E426-F7B9-8935-C726-9AC59851F58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57CAD2A0-AF5B-78FF-6E08-6CFFC435C14F}"/>
              </a:ext>
            </a:extLst>
          </p:cNvPr>
          <p:cNvSpPr>
            <a:spLocks noGrp="1"/>
          </p:cNvSpPr>
          <p:nvPr>
            <p:ph type="ftr" sz="quarter" idx="11"/>
          </p:nvPr>
        </p:nvSpPr>
        <p:spPr>
          <a:xfrm>
            <a:off x="838200" y="6356350"/>
            <a:ext cx="8787714" cy="365125"/>
          </a:xfrm>
          <a:prstGeom prst="rect">
            <a:avLst/>
          </a:prstGeom>
        </p:spPr>
        <p:txBody>
          <a:bodyPr/>
          <a:lstStyle/>
          <a:p>
            <a:r>
              <a:rPr lang="en-US"/>
              <a:t>Camouflage: Utility-Aware Obfuscation for Accurate Simulation of Sensitive Program Traces</a:t>
            </a:r>
          </a:p>
        </p:txBody>
      </p:sp>
      <p:sp>
        <p:nvSpPr>
          <p:cNvPr id="9" name="Slide Number Placeholder 8">
            <a:extLst>
              <a:ext uri="{FF2B5EF4-FFF2-40B4-BE49-F238E27FC236}">
                <a16:creationId xmlns:a16="http://schemas.microsoft.com/office/drawing/2014/main" id="{28861ECE-914B-880A-A69E-3998AAC56D3C}"/>
              </a:ext>
            </a:extLst>
          </p:cNvPr>
          <p:cNvSpPr>
            <a:spLocks noGrp="1"/>
          </p:cNvSpPr>
          <p:nvPr>
            <p:ph type="sldNum" sz="quarter" idx="12"/>
          </p:nvPr>
        </p:nvSpPr>
        <p:spPr/>
        <p:txBody>
          <a:bodyPr/>
          <a:lstStyle/>
          <a:p>
            <a:fld id="{336066B3-E7BA-2E47-AC3D-47A3C6D99DFD}" type="slidenum">
              <a:rPr lang="en-US" smtClean="0"/>
              <a:t>‹#›</a:t>
            </a:fld>
            <a:endParaRPr lang="en-US"/>
          </a:p>
        </p:txBody>
      </p:sp>
    </p:spTree>
    <p:extLst>
      <p:ext uri="{BB962C8B-B14F-4D97-AF65-F5344CB8AC3E}">
        <p14:creationId xmlns:p14="http://schemas.microsoft.com/office/powerpoint/2010/main" val="421494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ECD4-3C82-95F6-6EBC-BF0AC11E0CF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C627D5D-0918-2CC0-1E62-9ADB005E6F1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DC1AE86F-437B-B4E8-3AA5-AB6F96046034}"/>
              </a:ext>
            </a:extLst>
          </p:cNvPr>
          <p:cNvSpPr>
            <a:spLocks noGrp="1"/>
          </p:cNvSpPr>
          <p:nvPr>
            <p:ph type="ftr" sz="quarter" idx="11"/>
          </p:nvPr>
        </p:nvSpPr>
        <p:spPr>
          <a:xfrm>
            <a:off x="838200" y="6356350"/>
            <a:ext cx="8787714" cy="365125"/>
          </a:xfrm>
          <a:prstGeom prst="rect">
            <a:avLst/>
          </a:prstGeom>
        </p:spPr>
        <p:txBody>
          <a:bodyPr/>
          <a:lstStyle/>
          <a:p>
            <a:r>
              <a:rPr lang="en-US"/>
              <a:t>Camouflage: Utility-Aware Obfuscation for Accurate Simulation of Sensitive Program Traces</a:t>
            </a:r>
          </a:p>
        </p:txBody>
      </p:sp>
      <p:sp>
        <p:nvSpPr>
          <p:cNvPr id="5" name="Slide Number Placeholder 4">
            <a:extLst>
              <a:ext uri="{FF2B5EF4-FFF2-40B4-BE49-F238E27FC236}">
                <a16:creationId xmlns:a16="http://schemas.microsoft.com/office/drawing/2014/main" id="{64A8EF29-EB61-12BE-20ED-E2E65EC80F55}"/>
              </a:ext>
            </a:extLst>
          </p:cNvPr>
          <p:cNvSpPr>
            <a:spLocks noGrp="1"/>
          </p:cNvSpPr>
          <p:nvPr>
            <p:ph type="sldNum" sz="quarter" idx="12"/>
          </p:nvPr>
        </p:nvSpPr>
        <p:spPr/>
        <p:txBody>
          <a:bodyPr/>
          <a:lstStyle/>
          <a:p>
            <a:fld id="{336066B3-E7BA-2E47-AC3D-47A3C6D99DFD}" type="slidenum">
              <a:rPr lang="en-US" smtClean="0"/>
              <a:t>‹#›</a:t>
            </a:fld>
            <a:endParaRPr lang="en-US"/>
          </a:p>
        </p:txBody>
      </p:sp>
    </p:spTree>
    <p:extLst>
      <p:ext uri="{BB962C8B-B14F-4D97-AF65-F5344CB8AC3E}">
        <p14:creationId xmlns:p14="http://schemas.microsoft.com/office/powerpoint/2010/main" val="353864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E7E691-C4BB-549E-143B-2A67EF32722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A9A6750-12F7-8975-A411-C09880EAC821}"/>
              </a:ext>
            </a:extLst>
          </p:cNvPr>
          <p:cNvSpPr>
            <a:spLocks noGrp="1"/>
          </p:cNvSpPr>
          <p:nvPr>
            <p:ph type="ftr" sz="quarter" idx="11"/>
          </p:nvPr>
        </p:nvSpPr>
        <p:spPr>
          <a:xfrm>
            <a:off x="838200" y="6356350"/>
            <a:ext cx="8787714" cy="365125"/>
          </a:xfrm>
          <a:prstGeom prst="rect">
            <a:avLst/>
          </a:prstGeom>
        </p:spPr>
        <p:txBody>
          <a:bodyPr/>
          <a:lstStyle/>
          <a:p>
            <a:r>
              <a:rPr lang="en-US"/>
              <a:t>Camouflage: Utility-Aware Obfuscation for Accurate Simulation of Sensitive Program Traces</a:t>
            </a:r>
          </a:p>
        </p:txBody>
      </p:sp>
      <p:sp>
        <p:nvSpPr>
          <p:cNvPr id="4" name="Slide Number Placeholder 3">
            <a:extLst>
              <a:ext uri="{FF2B5EF4-FFF2-40B4-BE49-F238E27FC236}">
                <a16:creationId xmlns:a16="http://schemas.microsoft.com/office/drawing/2014/main" id="{BFABD43E-DB7F-48A3-D13D-328928B84535}"/>
              </a:ext>
            </a:extLst>
          </p:cNvPr>
          <p:cNvSpPr>
            <a:spLocks noGrp="1"/>
          </p:cNvSpPr>
          <p:nvPr>
            <p:ph type="sldNum" sz="quarter" idx="12"/>
          </p:nvPr>
        </p:nvSpPr>
        <p:spPr/>
        <p:txBody>
          <a:bodyPr/>
          <a:lstStyle/>
          <a:p>
            <a:fld id="{336066B3-E7BA-2E47-AC3D-47A3C6D99DFD}" type="slidenum">
              <a:rPr lang="en-US" smtClean="0"/>
              <a:t>‹#›</a:t>
            </a:fld>
            <a:endParaRPr lang="en-US"/>
          </a:p>
        </p:txBody>
      </p:sp>
    </p:spTree>
    <p:extLst>
      <p:ext uri="{BB962C8B-B14F-4D97-AF65-F5344CB8AC3E}">
        <p14:creationId xmlns:p14="http://schemas.microsoft.com/office/powerpoint/2010/main" val="234776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98D4-D0F9-103A-B354-8D7338D2F4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562B8-F753-19E2-2CEB-5E6F254DB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31A6C-F403-3354-EE0D-98A37F6B7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C747A-DD50-ADE5-587F-D8FD4C15FC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1C11907-2739-AE61-BA62-DDC11F7858CA}"/>
              </a:ext>
            </a:extLst>
          </p:cNvPr>
          <p:cNvSpPr>
            <a:spLocks noGrp="1"/>
          </p:cNvSpPr>
          <p:nvPr>
            <p:ph type="ftr" sz="quarter" idx="11"/>
          </p:nvPr>
        </p:nvSpPr>
        <p:spPr>
          <a:xfrm>
            <a:off x="838200" y="6356350"/>
            <a:ext cx="8787714" cy="365125"/>
          </a:xfrm>
          <a:prstGeom prst="rect">
            <a:avLst/>
          </a:prstGeom>
        </p:spPr>
        <p:txBody>
          <a:bodyPr/>
          <a:lstStyle/>
          <a:p>
            <a:r>
              <a:rPr lang="en-US"/>
              <a:t>Camouflage: Utility-Aware Obfuscation for Accurate Simulation of Sensitive Program Traces</a:t>
            </a:r>
          </a:p>
        </p:txBody>
      </p:sp>
      <p:sp>
        <p:nvSpPr>
          <p:cNvPr id="7" name="Slide Number Placeholder 6">
            <a:extLst>
              <a:ext uri="{FF2B5EF4-FFF2-40B4-BE49-F238E27FC236}">
                <a16:creationId xmlns:a16="http://schemas.microsoft.com/office/drawing/2014/main" id="{2C971C59-07E2-3B3B-49DA-FF2247928653}"/>
              </a:ext>
            </a:extLst>
          </p:cNvPr>
          <p:cNvSpPr>
            <a:spLocks noGrp="1"/>
          </p:cNvSpPr>
          <p:nvPr>
            <p:ph type="sldNum" sz="quarter" idx="12"/>
          </p:nvPr>
        </p:nvSpPr>
        <p:spPr/>
        <p:txBody>
          <a:bodyPr/>
          <a:lstStyle/>
          <a:p>
            <a:fld id="{336066B3-E7BA-2E47-AC3D-47A3C6D99DFD}" type="slidenum">
              <a:rPr lang="en-US" smtClean="0"/>
              <a:t>‹#›</a:t>
            </a:fld>
            <a:endParaRPr lang="en-US"/>
          </a:p>
        </p:txBody>
      </p:sp>
    </p:spTree>
    <p:extLst>
      <p:ext uri="{BB962C8B-B14F-4D97-AF65-F5344CB8AC3E}">
        <p14:creationId xmlns:p14="http://schemas.microsoft.com/office/powerpoint/2010/main" val="387714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A2E6-6808-04CE-47B9-FCDDA92C2D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31BA7A-7E3C-ECC7-DA04-56FFF0D7AF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7A46E0-842A-CD3E-8E3A-40E340DCA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0648C-0C3F-1282-2268-E0159CB72B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C2B9498-1B62-98D4-6B17-7F3F94F379E3}"/>
              </a:ext>
            </a:extLst>
          </p:cNvPr>
          <p:cNvSpPr>
            <a:spLocks noGrp="1"/>
          </p:cNvSpPr>
          <p:nvPr>
            <p:ph type="ftr" sz="quarter" idx="11"/>
          </p:nvPr>
        </p:nvSpPr>
        <p:spPr>
          <a:xfrm>
            <a:off x="838200" y="6356350"/>
            <a:ext cx="8787714" cy="365125"/>
          </a:xfrm>
          <a:prstGeom prst="rect">
            <a:avLst/>
          </a:prstGeom>
        </p:spPr>
        <p:txBody>
          <a:bodyPr/>
          <a:lstStyle/>
          <a:p>
            <a:r>
              <a:rPr lang="en-US"/>
              <a:t>Camouflage: Utility-Aware Obfuscation for Accurate Simulation of Sensitive Program Traces</a:t>
            </a:r>
          </a:p>
        </p:txBody>
      </p:sp>
      <p:sp>
        <p:nvSpPr>
          <p:cNvPr id="7" name="Slide Number Placeholder 6">
            <a:extLst>
              <a:ext uri="{FF2B5EF4-FFF2-40B4-BE49-F238E27FC236}">
                <a16:creationId xmlns:a16="http://schemas.microsoft.com/office/drawing/2014/main" id="{954692E0-78EB-D3E9-97F1-69C0572588F4}"/>
              </a:ext>
            </a:extLst>
          </p:cNvPr>
          <p:cNvSpPr>
            <a:spLocks noGrp="1"/>
          </p:cNvSpPr>
          <p:nvPr>
            <p:ph type="sldNum" sz="quarter" idx="12"/>
          </p:nvPr>
        </p:nvSpPr>
        <p:spPr/>
        <p:txBody>
          <a:bodyPr/>
          <a:lstStyle/>
          <a:p>
            <a:fld id="{336066B3-E7BA-2E47-AC3D-47A3C6D99DFD}" type="slidenum">
              <a:rPr lang="en-US" smtClean="0"/>
              <a:t>‹#›</a:t>
            </a:fld>
            <a:endParaRPr lang="en-US"/>
          </a:p>
        </p:txBody>
      </p:sp>
    </p:spTree>
    <p:extLst>
      <p:ext uri="{BB962C8B-B14F-4D97-AF65-F5344CB8AC3E}">
        <p14:creationId xmlns:p14="http://schemas.microsoft.com/office/powerpoint/2010/main" val="209680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52437C-7D38-FD13-E8BD-2923FE713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7EAE293-5D3B-24DE-31BE-DDE5AFE251DE}"/>
              </a:ext>
            </a:extLst>
          </p:cNvPr>
          <p:cNvSpPr>
            <a:spLocks noGrp="1"/>
          </p:cNvSpPr>
          <p:nvPr>
            <p:ph type="ftr" sz="quarter" idx="3"/>
          </p:nvPr>
        </p:nvSpPr>
        <p:spPr>
          <a:xfrm>
            <a:off x="1371600" y="6356350"/>
            <a:ext cx="8254314"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Camouflage: Utility-Aware Obfuscation for Accurate Simulation of Sensitive Program Traces</a:t>
            </a:r>
          </a:p>
        </p:txBody>
      </p:sp>
      <p:sp>
        <p:nvSpPr>
          <p:cNvPr id="6" name="Slide Number Placeholder 5">
            <a:extLst>
              <a:ext uri="{FF2B5EF4-FFF2-40B4-BE49-F238E27FC236}">
                <a16:creationId xmlns:a16="http://schemas.microsoft.com/office/drawing/2014/main" id="{BC5721CE-FA79-1186-4055-DCA41F343D76}"/>
              </a:ext>
            </a:extLst>
          </p:cNvPr>
          <p:cNvSpPr>
            <a:spLocks noGrp="1"/>
          </p:cNvSpPr>
          <p:nvPr>
            <p:ph type="sldNum" sz="quarter" idx="4"/>
          </p:nvPr>
        </p:nvSpPr>
        <p:spPr>
          <a:xfrm>
            <a:off x="799070" y="6361327"/>
            <a:ext cx="414595"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6066B3-E7BA-2E47-AC3D-47A3C6D99DFD}" type="slidenum">
              <a:rPr lang="en-US" smtClean="0"/>
              <a:t>‹#›</a:t>
            </a:fld>
            <a:endParaRPr lang="en-US" dirty="0"/>
          </a:p>
        </p:txBody>
      </p:sp>
      <p:pic>
        <p:nvPicPr>
          <p:cNvPr id="8" name="Picture 7">
            <a:extLst>
              <a:ext uri="{FF2B5EF4-FFF2-40B4-BE49-F238E27FC236}">
                <a16:creationId xmlns:a16="http://schemas.microsoft.com/office/drawing/2014/main" id="{9701C8CC-D6CD-954C-9A2A-33C0EF95C50D}"/>
              </a:ext>
            </a:extLst>
          </p:cNvPr>
          <p:cNvPicPr>
            <a:picLocks noChangeAspect="1"/>
          </p:cNvPicPr>
          <p:nvPr userDrawn="1"/>
        </p:nvPicPr>
        <p:blipFill>
          <a:blip r:embed="rId13"/>
          <a:stretch>
            <a:fillRect/>
          </a:stretch>
        </p:blipFill>
        <p:spPr>
          <a:xfrm>
            <a:off x="9903297" y="6249293"/>
            <a:ext cx="2283660" cy="579237"/>
          </a:xfrm>
          <a:prstGeom prst="rect">
            <a:avLst/>
          </a:prstGeom>
        </p:spPr>
      </p:pic>
      <p:sp>
        <p:nvSpPr>
          <p:cNvPr id="9" name="Title Placeholder 8">
            <a:extLst>
              <a:ext uri="{FF2B5EF4-FFF2-40B4-BE49-F238E27FC236}">
                <a16:creationId xmlns:a16="http://schemas.microsoft.com/office/drawing/2014/main" id="{88765DA2-F799-1C52-4610-F4D88B62D5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7582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i="0" kern="1200" baseline="0">
          <a:solidFill>
            <a:schemeClr val="tx2">
              <a:lumMod val="75000"/>
              <a:lumOff val="25000"/>
            </a:schemeClr>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9.svg"/><Relationship Id="rId18" Type="http://schemas.openxmlformats.org/officeDocument/2006/relationships/image" Target="../media/image29.png"/><Relationship Id="rId3" Type="http://schemas.openxmlformats.org/officeDocument/2006/relationships/image" Target="../media/image11.png"/><Relationship Id="rId21" Type="http://schemas.openxmlformats.org/officeDocument/2006/relationships/image" Target="../media/image32.png"/><Relationship Id="rId7" Type="http://schemas.openxmlformats.org/officeDocument/2006/relationships/image" Target="../media/image26.png"/><Relationship Id="rId12" Type="http://schemas.openxmlformats.org/officeDocument/2006/relationships/image" Target="../media/image18.png"/><Relationship Id="rId17"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27.png"/><Relationship Id="rId20"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4.svg"/><Relationship Id="rId5" Type="http://schemas.openxmlformats.org/officeDocument/2006/relationships/image" Target="../media/image24.png"/><Relationship Id="rId15" Type="http://schemas.openxmlformats.org/officeDocument/2006/relationships/image" Target="../media/image21.svg"/><Relationship Id="rId23" Type="http://schemas.openxmlformats.org/officeDocument/2006/relationships/image" Target="../media/image34.png"/><Relationship Id="rId10" Type="http://schemas.openxmlformats.org/officeDocument/2006/relationships/image" Target="../media/image13.png"/><Relationship Id="rId19" Type="http://schemas.openxmlformats.org/officeDocument/2006/relationships/image" Target="../media/image30.png"/><Relationship Id="rId4" Type="http://schemas.openxmlformats.org/officeDocument/2006/relationships/image" Target="../media/image12.svg"/><Relationship Id="rId9" Type="http://schemas.openxmlformats.org/officeDocument/2006/relationships/hyperlink" Target="http://commons.wikimedia.org/wiki/File:Smiley_devil_sad.svg" TargetMode="External"/><Relationship Id="rId14" Type="http://schemas.openxmlformats.org/officeDocument/2006/relationships/image" Target="../media/image20.png"/><Relationship Id="rId22"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hyperlink" Target="https://mavink.com/explore/Devil-Wallpaper-GIF" TargetMode="External"/><Relationship Id="rId4" Type="http://schemas.openxmlformats.org/officeDocument/2006/relationships/image" Target="../media/image36.svg"/><Relationship Id="rId9" Type="http://schemas.openxmlformats.org/officeDocument/2006/relationships/image" Target="../media/image41.gif"/></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2.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sv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hyperlink" Target="https://tenor.com/search/emoji-shocked-gifs" TargetMode="External"/><Relationship Id="rId10" Type="http://schemas.openxmlformats.org/officeDocument/2006/relationships/hyperlink" Target="https://mavink.com/explore/Devil-Wallpaper-GIF" TargetMode="External"/><Relationship Id="rId4" Type="http://schemas.openxmlformats.org/officeDocument/2006/relationships/image" Target="../media/image36.svg"/><Relationship Id="rId9" Type="http://schemas.openxmlformats.org/officeDocument/2006/relationships/image" Target="../media/image41.gif"/><Relationship Id="rId14" Type="http://schemas.openxmlformats.org/officeDocument/2006/relationships/image" Target="../media/image43.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50.svg"/><Relationship Id="rId4" Type="http://schemas.openxmlformats.org/officeDocument/2006/relationships/image" Target="../media/image14.sv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3.emf"/></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pc3.compas.cs.stonybrook.edu/?finalprogram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en/devil-icons-matt-smiley-symbol-1294458/" TargetMode="External"/><Relationship Id="rId13"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2.svg"/><Relationship Id="rId9" Type="http://schemas.openxmlformats.org/officeDocument/2006/relationships/image" Target="../media/image150.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en/devil-icons-matt-smiley-symbol-1294458/" TargetMode="External"/><Relationship Id="rId13"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2.svg"/><Relationship Id="rId9" Type="http://schemas.openxmlformats.org/officeDocument/2006/relationships/image" Target="../media/image150.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9.svg"/><Relationship Id="rId18" Type="http://schemas.openxmlformats.org/officeDocument/2006/relationships/image" Target="../media/image29.png"/><Relationship Id="rId3" Type="http://schemas.openxmlformats.org/officeDocument/2006/relationships/image" Target="../media/image11.png"/><Relationship Id="rId21" Type="http://schemas.openxmlformats.org/officeDocument/2006/relationships/image" Target="../media/image32.png"/><Relationship Id="rId7" Type="http://schemas.openxmlformats.org/officeDocument/2006/relationships/image" Target="../media/image26.png"/><Relationship Id="rId12" Type="http://schemas.openxmlformats.org/officeDocument/2006/relationships/image" Target="../media/image18.png"/><Relationship Id="rId17"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27.png"/><Relationship Id="rId20"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4.svg"/><Relationship Id="rId5" Type="http://schemas.openxmlformats.org/officeDocument/2006/relationships/image" Target="../media/image24.png"/><Relationship Id="rId15" Type="http://schemas.openxmlformats.org/officeDocument/2006/relationships/image" Target="../media/image21.svg"/><Relationship Id="rId23" Type="http://schemas.openxmlformats.org/officeDocument/2006/relationships/image" Target="../media/image34.png"/><Relationship Id="rId10" Type="http://schemas.openxmlformats.org/officeDocument/2006/relationships/image" Target="../media/image13.png"/><Relationship Id="rId19" Type="http://schemas.openxmlformats.org/officeDocument/2006/relationships/image" Target="../media/image30.png"/><Relationship Id="rId4" Type="http://schemas.openxmlformats.org/officeDocument/2006/relationships/image" Target="../media/image12.svg"/><Relationship Id="rId9" Type="http://schemas.openxmlformats.org/officeDocument/2006/relationships/hyperlink" Target="http://commons.wikimedia.org/wiki/File:Smiley_devil_sad.svg" TargetMode="External"/><Relationship Id="rId14" Type="http://schemas.openxmlformats.org/officeDocument/2006/relationships/image" Target="../media/image20.png"/><Relationship Id="rId22"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614403A-3115-6BD3-93DD-5AF4E14F9D75}"/>
              </a:ext>
            </a:extLst>
          </p:cNvPr>
          <p:cNvPicPr>
            <a:picLocks noChangeAspect="1"/>
          </p:cNvPicPr>
          <p:nvPr/>
        </p:nvPicPr>
        <p:blipFill>
          <a:blip r:embed="rId3"/>
          <a:stretch>
            <a:fillRect/>
          </a:stretch>
        </p:blipFill>
        <p:spPr>
          <a:xfrm>
            <a:off x="3767328" y="3986784"/>
            <a:ext cx="6035040" cy="2095500"/>
          </a:xfrm>
          <a:prstGeom prst="rect">
            <a:avLst/>
          </a:prstGeom>
        </p:spPr>
      </p:pic>
      <p:sp>
        <p:nvSpPr>
          <p:cNvPr id="4" name="Title 3">
            <a:extLst>
              <a:ext uri="{FF2B5EF4-FFF2-40B4-BE49-F238E27FC236}">
                <a16:creationId xmlns:a16="http://schemas.microsoft.com/office/drawing/2014/main" id="{5A371141-223A-A76D-CD5B-39AFF9ECF34D}"/>
              </a:ext>
            </a:extLst>
          </p:cNvPr>
          <p:cNvSpPr>
            <a:spLocks noGrp="1"/>
          </p:cNvSpPr>
          <p:nvPr>
            <p:ph type="ctrTitle"/>
          </p:nvPr>
        </p:nvSpPr>
        <p:spPr>
          <a:xfrm>
            <a:off x="950976" y="401206"/>
            <a:ext cx="10290048" cy="2387600"/>
          </a:xfrm>
        </p:spPr>
        <p:txBody>
          <a:bodyPr>
            <a:normAutofit/>
          </a:bodyPr>
          <a:lstStyle/>
          <a:p>
            <a:r>
              <a:rPr lang="en-US" sz="4000" b="1" dirty="0">
                <a:solidFill>
                  <a:srgbClr val="C00000"/>
                </a:solidFill>
                <a:latin typeface="Palatino Linotype" panose="02040502050505030304" pitchFamily="18" charset="0"/>
              </a:rPr>
              <a:t>Camouflage : Utility-Aware Obfuscation for Accurate Simulation of </a:t>
            </a:r>
            <a:br>
              <a:rPr lang="en-US" sz="4000" b="1" dirty="0">
                <a:solidFill>
                  <a:srgbClr val="C00000"/>
                </a:solidFill>
                <a:latin typeface="Palatino Linotype" panose="02040502050505030304" pitchFamily="18" charset="0"/>
              </a:rPr>
            </a:br>
            <a:r>
              <a:rPr lang="en-US" sz="4000" b="1" dirty="0">
                <a:solidFill>
                  <a:srgbClr val="C00000"/>
                </a:solidFill>
                <a:latin typeface="Palatino Linotype" panose="02040502050505030304" pitchFamily="18" charset="0"/>
              </a:rPr>
              <a:t>Sensitive Program Traces</a:t>
            </a:r>
          </a:p>
        </p:txBody>
      </p:sp>
      <p:sp>
        <p:nvSpPr>
          <p:cNvPr id="5" name="Subtitle 4">
            <a:extLst>
              <a:ext uri="{FF2B5EF4-FFF2-40B4-BE49-F238E27FC236}">
                <a16:creationId xmlns:a16="http://schemas.microsoft.com/office/drawing/2014/main" id="{4D2EE445-3EA3-C6C3-3925-7800EEB80978}"/>
              </a:ext>
            </a:extLst>
          </p:cNvPr>
          <p:cNvSpPr>
            <a:spLocks noGrp="1"/>
          </p:cNvSpPr>
          <p:nvPr>
            <p:ph type="subTitle" idx="1"/>
          </p:nvPr>
        </p:nvSpPr>
        <p:spPr>
          <a:xfrm>
            <a:off x="1524000" y="3084956"/>
            <a:ext cx="9144000" cy="536448"/>
          </a:xfrm>
        </p:spPr>
        <p:txBody>
          <a:bodyPr>
            <a:normAutofit fontScale="92500"/>
          </a:bodyPr>
          <a:lstStyle/>
          <a:p>
            <a:r>
              <a:rPr lang="en-US" u="sng" dirty="0">
                <a:latin typeface="Palatino Linotype" panose="02040502050505030304" pitchFamily="18" charset="0"/>
              </a:rPr>
              <a:t>Asmita Pal</a:t>
            </a:r>
            <a:r>
              <a:rPr lang="en-US" dirty="0">
                <a:latin typeface="Palatino Linotype" panose="02040502050505030304" pitchFamily="18" charset="0"/>
              </a:rPr>
              <a:t>*, Keerthana Desai</a:t>
            </a:r>
            <a:r>
              <a:rPr lang="en-US" baseline="30000" dirty="0">
                <a:latin typeface="Palatino Linotype" panose="02040502050505030304" pitchFamily="18" charset="0"/>
              </a:rPr>
              <a:t>¶</a:t>
            </a:r>
            <a:r>
              <a:rPr lang="en-US" dirty="0">
                <a:latin typeface="Palatino Linotype" panose="02040502050505030304" pitchFamily="18" charset="0"/>
              </a:rPr>
              <a:t>, Rahul Chatterjee☨, Joshua San Miguel*</a:t>
            </a:r>
          </a:p>
        </p:txBody>
      </p:sp>
      <p:pic>
        <p:nvPicPr>
          <p:cNvPr id="9" name="Picture 8">
            <a:extLst>
              <a:ext uri="{FF2B5EF4-FFF2-40B4-BE49-F238E27FC236}">
                <a16:creationId xmlns:a16="http://schemas.microsoft.com/office/drawing/2014/main" id="{247DF249-CD66-ED1D-6B73-4FD5D61A60D7}"/>
              </a:ext>
            </a:extLst>
          </p:cNvPr>
          <p:cNvPicPr>
            <a:picLocks noChangeAspect="1"/>
          </p:cNvPicPr>
          <p:nvPr/>
        </p:nvPicPr>
        <p:blipFill>
          <a:blip r:embed="rId4"/>
          <a:stretch>
            <a:fillRect/>
          </a:stretch>
        </p:blipFill>
        <p:spPr>
          <a:xfrm>
            <a:off x="-829056" y="3986784"/>
            <a:ext cx="6035040" cy="2095500"/>
          </a:xfrm>
          <a:prstGeom prst="rect">
            <a:avLst/>
          </a:prstGeom>
        </p:spPr>
      </p:pic>
      <p:pic>
        <p:nvPicPr>
          <p:cNvPr id="13" name="Picture 12" descr="A colorful circle logo on a black background&#10;&#10;Description automatically generated">
            <a:extLst>
              <a:ext uri="{FF2B5EF4-FFF2-40B4-BE49-F238E27FC236}">
                <a16:creationId xmlns:a16="http://schemas.microsoft.com/office/drawing/2014/main" id="{95C68FE0-E32C-CED2-3E28-BD1E6AB3F3CD}"/>
              </a:ext>
            </a:extLst>
          </p:cNvPr>
          <p:cNvPicPr>
            <a:picLocks noChangeAspect="1"/>
          </p:cNvPicPr>
          <p:nvPr/>
        </p:nvPicPr>
        <p:blipFill>
          <a:blip r:embed="rId5"/>
          <a:stretch>
            <a:fillRect/>
          </a:stretch>
        </p:blipFill>
        <p:spPr>
          <a:xfrm>
            <a:off x="9314688" y="4663275"/>
            <a:ext cx="2157984" cy="729818"/>
          </a:xfrm>
          <a:prstGeom prst="rect">
            <a:avLst/>
          </a:prstGeom>
        </p:spPr>
      </p:pic>
      <p:sp>
        <p:nvSpPr>
          <p:cNvPr id="14" name="TextBox 13">
            <a:extLst>
              <a:ext uri="{FF2B5EF4-FFF2-40B4-BE49-F238E27FC236}">
                <a16:creationId xmlns:a16="http://schemas.microsoft.com/office/drawing/2014/main" id="{ADCAEF2A-C2A9-64CE-2A62-5CB4BD140EC6}"/>
              </a:ext>
            </a:extLst>
          </p:cNvPr>
          <p:cNvSpPr txBox="1"/>
          <p:nvPr/>
        </p:nvSpPr>
        <p:spPr>
          <a:xfrm>
            <a:off x="182880" y="4685207"/>
            <a:ext cx="975360" cy="584775"/>
          </a:xfrm>
          <a:prstGeom prst="rect">
            <a:avLst/>
          </a:prstGeom>
          <a:noFill/>
        </p:spPr>
        <p:txBody>
          <a:bodyPr wrap="square" rtlCol="0">
            <a:spAutoFit/>
          </a:bodyPr>
          <a:lstStyle/>
          <a:p>
            <a:pPr algn="ctr"/>
            <a:r>
              <a:rPr lang="en-US" sz="3200" dirty="0"/>
              <a:t>*</a:t>
            </a:r>
          </a:p>
        </p:txBody>
      </p:sp>
      <p:sp>
        <p:nvSpPr>
          <p:cNvPr id="15" name="TextBox 14">
            <a:extLst>
              <a:ext uri="{FF2B5EF4-FFF2-40B4-BE49-F238E27FC236}">
                <a16:creationId xmlns:a16="http://schemas.microsoft.com/office/drawing/2014/main" id="{21172ED4-6E58-E9F6-58CD-C7A15BD9C361}"/>
              </a:ext>
            </a:extLst>
          </p:cNvPr>
          <p:cNvSpPr txBox="1"/>
          <p:nvPr/>
        </p:nvSpPr>
        <p:spPr>
          <a:xfrm>
            <a:off x="8790432" y="4536932"/>
            <a:ext cx="743712" cy="584775"/>
          </a:xfrm>
          <a:prstGeom prst="rect">
            <a:avLst/>
          </a:prstGeom>
          <a:noFill/>
        </p:spPr>
        <p:txBody>
          <a:bodyPr wrap="square" rtlCol="0">
            <a:spAutoFit/>
          </a:bodyPr>
          <a:lstStyle/>
          <a:p>
            <a:pPr algn="ctr"/>
            <a:r>
              <a:rPr lang="en-US" sz="3200" baseline="30000" dirty="0">
                <a:latin typeface="Palatino Linotype" panose="02040502050505030304" pitchFamily="18" charset="0"/>
              </a:rPr>
              <a:t>¶</a:t>
            </a:r>
            <a:endParaRPr lang="en-US" sz="3200" dirty="0"/>
          </a:p>
        </p:txBody>
      </p:sp>
      <p:sp>
        <p:nvSpPr>
          <p:cNvPr id="18" name="TextBox 17">
            <a:extLst>
              <a:ext uri="{FF2B5EF4-FFF2-40B4-BE49-F238E27FC236}">
                <a16:creationId xmlns:a16="http://schemas.microsoft.com/office/drawing/2014/main" id="{5B09D487-96FC-238D-7AC3-FF813B08369F}"/>
              </a:ext>
            </a:extLst>
          </p:cNvPr>
          <p:cNvSpPr txBox="1"/>
          <p:nvPr/>
        </p:nvSpPr>
        <p:spPr>
          <a:xfrm>
            <a:off x="5169408" y="4658852"/>
            <a:ext cx="743712" cy="584775"/>
          </a:xfrm>
          <a:prstGeom prst="rect">
            <a:avLst/>
          </a:prstGeom>
          <a:noFill/>
        </p:spPr>
        <p:txBody>
          <a:bodyPr wrap="square" rtlCol="0">
            <a:spAutoFit/>
          </a:bodyPr>
          <a:lstStyle/>
          <a:p>
            <a:pPr algn="ctr"/>
            <a:r>
              <a:rPr lang="en-US" sz="3200" dirty="0">
                <a:latin typeface="Palatino Linotype" panose="02040502050505030304" pitchFamily="18" charset="0"/>
              </a:rPr>
              <a:t>☨</a:t>
            </a:r>
            <a:endParaRPr lang="en-US" sz="3200" dirty="0"/>
          </a:p>
        </p:txBody>
      </p:sp>
      <p:pic>
        <p:nvPicPr>
          <p:cNvPr id="21" name="Picture 20" descr="A blue and white logo&#10;&#10;Description automatically generated">
            <a:extLst>
              <a:ext uri="{FF2B5EF4-FFF2-40B4-BE49-F238E27FC236}">
                <a16:creationId xmlns:a16="http://schemas.microsoft.com/office/drawing/2014/main" id="{777A349A-3C4E-8D58-FA0B-E27148CAACF8}"/>
              </a:ext>
            </a:extLst>
          </p:cNvPr>
          <p:cNvPicPr>
            <a:picLocks noChangeAspect="1"/>
          </p:cNvPicPr>
          <p:nvPr/>
        </p:nvPicPr>
        <p:blipFill>
          <a:blip r:embed="rId6"/>
          <a:stretch>
            <a:fillRect/>
          </a:stretch>
        </p:blipFill>
        <p:spPr>
          <a:xfrm>
            <a:off x="11129560" y="45821"/>
            <a:ext cx="1021745" cy="729818"/>
          </a:xfrm>
          <a:prstGeom prst="rect">
            <a:avLst/>
          </a:prstGeom>
        </p:spPr>
      </p:pic>
    </p:spTree>
    <p:extLst>
      <p:ext uri="{BB962C8B-B14F-4D97-AF65-F5344CB8AC3E}">
        <p14:creationId xmlns:p14="http://schemas.microsoft.com/office/powerpoint/2010/main" val="1094123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B81C0-3103-C34A-8186-8F31EC2FE66B}"/>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B7692934-4D05-37E1-9906-AD8D74BD7077}"/>
              </a:ext>
            </a:extLst>
          </p:cNvPr>
          <p:cNvSpPr/>
          <p:nvPr/>
        </p:nvSpPr>
        <p:spPr>
          <a:xfrm>
            <a:off x="7807246" y="1885713"/>
            <a:ext cx="3762961" cy="1983064"/>
          </a:xfrm>
          <a:prstGeom prst="rect">
            <a:avLst/>
          </a:prstGeom>
          <a:solidFill>
            <a:srgbClr val="FF0000">
              <a:alpha val="69804"/>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BC819073-65D7-0FDA-52A8-BAE4B5A625EC}"/>
              </a:ext>
            </a:extLst>
          </p:cNvPr>
          <p:cNvSpPr/>
          <p:nvPr/>
        </p:nvSpPr>
        <p:spPr>
          <a:xfrm>
            <a:off x="7807247" y="3954440"/>
            <a:ext cx="3762961" cy="1983064"/>
          </a:xfrm>
          <a:prstGeom prst="rect">
            <a:avLst/>
          </a:prstGeom>
          <a:solidFill>
            <a:schemeClr val="tx2">
              <a:lumMod val="50000"/>
              <a:lumOff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95B55C98-4880-FCC9-A488-202165F42EE1}"/>
              </a:ext>
            </a:extLst>
          </p:cNvPr>
          <p:cNvSpPr/>
          <p:nvPr/>
        </p:nvSpPr>
        <p:spPr>
          <a:xfrm>
            <a:off x="6236047" y="2368638"/>
            <a:ext cx="143623" cy="2767486"/>
          </a:xfrm>
          <a:prstGeom prst="rect">
            <a:avLst/>
          </a:prstGeom>
          <a:pattFill prst="wdUpDiag">
            <a:fgClr>
              <a:schemeClr val="bg1"/>
            </a:fgClr>
            <a:bgClr>
              <a:schemeClr val="accent2">
                <a:lumMod val="7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mr17" panose="020B0500000000000000" pitchFamily="34" charset="0"/>
            </a:endParaRPr>
          </a:p>
        </p:txBody>
      </p:sp>
      <p:sp>
        <p:nvSpPr>
          <p:cNvPr id="2" name="Title 1">
            <a:extLst>
              <a:ext uri="{FF2B5EF4-FFF2-40B4-BE49-F238E27FC236}">
                <a16:creationId xmlns:a16="http://schemas.microsoft.com/office/drawing/2014/main" id="{2A188721-E712-6BCE-D84A-003E8EABD974}"/>
              </a:ext>
            </a:extLst>
          </p:cNvPr>
          <p:cNvSpPr>
            <a:spLocks noGrp="1"/>
          </p:cNvSpPr>
          <p:nvPr>
            <p:ph type="title"/>
          </p:nvPr>
        </p:nvSpPr>
        <p:spPr/>
        <p:txBody>
          <a:bodyPr/>
          <a:lstStyle/>
          <a:p>
            <a:r>
              <a:rPr lang="en-US" dirty="0"/>
              <a:t>Introducing Camouflage</a:t>
            </a:r>
          </a:p>
        </p:txBody>
      </p:sp>
      <p:grpSp>
        <p:nvGrpSpPr>
          <p:cNvPr id="4" name="Group 3">
            <a:extLst>
              <a:ext uri="{FF2B5EF4-FFF2-40B4-BE49-F238E27FC236}">
                <a16:creationId xmlns:a16="http://schemas.microsoft.com/office/drawing/2014/main" id="{B7FDC235-5548-E342-A866-F525A59211AB}"/>
              </a:ext>
            </a:extLst>
          </p:cNvPr>
          <p:cNvGrpSpPr/>
          <p:nvPr/>
        </p:nvGrpSpPr>
        <p:grpSpPr>
          <a:xfrm>
            <a:off x="1201212" y="3115790"/>
            <a:ext cx="1038434" cy="1038434"/>
            <a:chOff x="1235029" y="4289281"/>
            <a:chExt cx="1038434" cy="1038434"/>
          </a:xfrm>
        </p:grpSpPr>
        <p:pic>
          <p:nvPicPr>
            <p:cNvPr id="5" name="Graphic 4" descr="Browser window outline">
              <a:extLst>
                <a:ext uri="{FF2B5EF4-FFF2-40B4-BE49-F238E27FC236}">
                  <a16:creationId xmlns:a16="http://schemas.microsoft.com/office/drawing/2014/main" id="{56438D20-B96F-359E-CEBC-72FD31E8420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35029" y="4289281"/>
              <a:ext cx="1038434" cy="1038434"/>
            </a:xfrm>
            <a:prstGeom prst="rect">
              <a:avLst/>
            </a:prstGeom>
          </p:spPr>
        </p:pic>
        <p:grpSp>
          <p:nvGrpSpPr>
            <p:cNvPr id="6" name="Group 5">
              <a:extLst>
                <a:ext uri="{FF2B5EF4-FFF2-40B4-BE49-F238E27FC236}">
                  <a16:creationId xmlns:a16="http://schemas.microsoft.com/office/drawing/2014/main" id="{F6C7C580-500C-E3EE-7962-9B7915516AB4}"/>
                </a:ext>
              </a:extLst>
            </p:cNvPr>
            <p:cNvGrpSpPr/>
            <p:nvPr/>
          </p:nvGrpSpPr>
          <p:grpSpPr>
            <a:xfrm>
              <a:off x="1494965" y="4696750"/>
              <a:ext cx="537173" cy="270317"/>
              <a:chOff x="1494965" y="4696750"/>
              <a:chExt cx="537173" cy="270317"/>
            </a:xfrm>
          </p:grpSpPr>
          <p:sp>
            <p:nvSpPr>
              <p:cNvPr id="7" name="Freeform: Shape 67">
                <a:extLst>
                  <a:ext uri="{FF2B5EF4-FFF2-40B4-BE49-F238E27FC236}">
                    <a16:creationId xmlns:a16="http://schemas.microsoft.com/office/drawing/2014/main" id="{6530501F-31CF-BC95-B04D-16EEDA52769B}"/>
                  </a:ext>
                </a:extLst>
              </p:cNvPr>
              <p:cNvSpPr/>
              <p:nvPr/>
            </p:nvSpPr>
            <p:spPr>
              <a:xfrm>
                <a:off x="1494965" y="4702596"/>
                <a:ext cx="154034" cy="246844"/>
              </a:xfrm>
              <a:custGeom>
                <a:avLst/>
                <a:gdLst>
                  <a:gd name="connsiteX0" fmla="*/ 123530 w 154034"/>
                  <a:gd name="connsiteY0" fmla="*/ 246844 h 246844"/>
                  <a:gd name="connsiteX1" fmla="*/ 0 w 154034"/>
                  <a:gd name="connsiteY1" fmla="*/ 123422 h 246844"/>
                  <a:gd name="connsiteX2" fmla="*/ 123530 w 154034"/>
                  <a:gd name="connsiteY2" fmla="*/ 0 h 246844"/>
                  <a:gd name="connsiteX3" fmla="*/ 154034 w 154034"/>
                  <a:gd name="connsiteY3" fmla="*/ 30504 h 246844"/>
                  <a:gd name="connsiteX4" fmla="*/ 61224 w 154034"/>
                  <a:gd name="connsiteY4" fmla="*/ 123422 h 246844"/>
                  <a:gd name="connsiteX5" fmla="*/ 154034 w 154034"/>
                  <a:gd name="connsiteY5" fmla="*/ 216340 h 246844"/>
                  <a:gd name="connsiteX6" fmla="*/ 123530 w 154034"/>
                  <a:gd name="connsiteY6" fmla="*/ 246844 h 24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34" h="246844">
                    <a:moveTo>
                      <a:pt x="123530" y="246844"/>
                    </a:moveTo>
                    <a:lnTo>
                      <a:pt x="0" y="123422"/>
                    </a:lnTo>
                    <a:lnTo>
                      <a:pt x="123530" y="0"/>
                    </a:lnTo>
                    <a:lnTo>
                      <a:pt x="154034" y="30504"/>
                    </a:lnTo>
                    <a:lnTo>
                      <a:pt x="61224" y="123422"/>
                    </a:lnTo>
                    <a:lnTo>
                      <a:pt x="154034" y="216340"/>
                    </a:lnTo>
                    <a:lnTo>
                      <a:pt x="123530" y="246844"/>
                    </a:lnTo>
                    <a:close/>
                  </a:path>
                </a:pathLst>
              </a:custGeom>
              <a:solidFill>
                <a:srgbClr val="000000"/>
              </a:solidFill>
              <a:ln w="10815" cap="flat">
                <a:noFill/>
                <a:prstDash val="solid"/>
                <a:miter/>
              </a:ln>
            </p:spPr>
            <p:txBody>
              <a:bodyPr rtlCol="0" anchor="ctr"/>
              <a:lstStyle/>
              <a:p>
                <a:endParaRPr lang="en-US">
                  <a:latin typeface="cmr17" panose="020B0500000000000000" pitchFamily="34" charset="0"/>
                </a:endParaRPr>
              </a:p>
            </p:txBody>
          </p:sp>
          <p:sp>
            <p:nvSpPr>
              <p:cNvPr id="8" name="Freeform: Shape 68">
                <a:extLst>
                  <a:ext uri="{FF2B5EF4-FFF2-40B4-BE49-F238E27FC236}">
                    <a16:creationId xmlns:a16="http://schemas.microsoft.com/office/drawing/2014/main" id="{2BD001FF-564E-F304-B385-143EA899B5FC}"/>
                  </a:ext>
                </a:extLst>
              </p:cNvPr>
              <p:cNvSpPr/>
              <p:nvPr/>
            </p:nvSpPr>
            <p:spPr>
              <a:xfrm>
                <a:off x="1878104" y="4702596"/>
                <a:ext cx="154034" cy="246844"/>
              </a:xfrm>
              <a:custGeom>
                <a:avLst/>
                <a:gdLst>
                  <a:gd name="connsiteX0" fmla="*/ 30504 w 154034"/>
                  <a:gd name="connsiteY0" fmla="*/ 246844 h 246844"/>
                  <a:gd name="connsiteX1" fmla="*/ 0 w 154034"/>
                  <a:gd name="connsiteY1" fmla="*/ 216340 h 246844"/>
                  <a:gd name="connsiteX2" fmla="*/ 92810 w 154034"/>
                  <a:gd name="connsiteY2" fmla="*/ 123422 h 246844"/>
                  <a:gd name="connsiteX3" fmla="*/ 0 w 154034"/>
                  <a:gd name="connsiteY3" fmla="*/ 30504 h 246844"/>
                  <a:gd name="connsiteX4" fmla="*/ 30504 w 154034"/>
                  <a:gd name="connsiteY4" fmla="*/ 0 h 246844"/>
                  <a:gd name="connsiteX5" fmla="*/ 154034 w 154034"/>
                  <a:gd name="connsiteY5" fmla="*/ 123422 h 246844"/>
                  <a:gd name="connsiteX6" fmla="*/ 30504 w 154034"/>
                  <a:gd name="connsiteY6" fmla="*/ 246844 h 24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34" h="246844">
                    <a:moveTo>
                      <a:pt x="30504" y="246844"/>
                    </a:moveTo>
                    <a:lnTo>
                      <a:pt x="0" y="216340"/>
                    </a:lnTo>
                    <a:lnTo>
                      <a:pt x="92810" y="123422"/>
                    </a:lnTo>
                    <a:lnTo>
                      <a:pt x="0" y="30504"/>
                    </a:lnTo>
                    <a:lnTo>
                      <a:pt x="30504" y="0"/>
                    </a:lnTo>
                    <a:lnTo>
                      <a:pt x="154034" y="123422"/>
                    </a:lnTo>
                    <a:lnTo>
                      <a:pt x="30504" y="246844"/>
                    </a:lnTo>
                    <a:close/>
                  </a:path>
                </a:pathLst>
              </a:custGeom>
              <a:solidFill>
                <a:srgbClr val="000000"/>
              </a:solidFill>
              <a:ln w="10815" cap="flat">
                <a:noFill/>
                <a:prstDash val="solid"/>
                <a:miter/>
              </a:ln>
            </p:spPr>
            <p:txBody>
              <a:bodyPr rtlCol="0" anchor="ctr"/>
              <a:lstStyle/>
              <a:p>
                <a:endParaRPr lang="en-US">
                  <a:latin typeface="cmr17" panose="020B0500000000000000" pitchFamily="34" charset="0"/>
                </a:endParaRPr>
              </a:p>
            </p:txBody>
          </p:sp>
          <p:sp>
            <p:nvSpPr>
              <p:cNvPr id="9" name="Freeform: Shape 69">
                <a:extLst>
                  <a:ext uri="{FF2B5EF4-FFF2-40B4-BE49-F238E27FC236}">
                    <a16:creationId xmlns:a16="http://schemas.microsoft.com/office/drawing/2014/main" id="{C1301366-890B-19E9-DAC5-D32A30BEAA8C}"/>
                  </a:ext>
                </a:extLst>
              </p:cNvPr>
              <p:cNvSpPr/>
              <p:nvPr/>
            </p:nvSpPr>
            <p:spPr>
              <a:xfrm rot="17550601">
                <a:off x="1627664" y="4810275"/>
                <a:ext cx="270317" cy="43268"/>
              </a:xfrm>
              <a:custGeom>
                <a:avLst/>
                <a:gdLst>
                  <a:gd name="connsiteX0" fmla="*/ 0 w 270317"/>
                  <a:gd name="connsiteY0" fmla="*/ 0 h 43268"/>
                  <a:gd name="connsiteX1" fmla="*/ 270317 w 270317"/>
                  <a:gd name="connsiteY1" fmla="*/ 0 h 43268"/>
                  <a:gd name="connsiteX2" fmla="*/ 270317 w 270317"/>
                  <a:gd name="connsiteY2" fmla="*/ 43268 h 43268"/>
                  <a:gd name="connsiteX3" fmla="*/ 0 w 270317"/>
                  <a:gd name="connsiteY3" fmla="*/ 43268 h 43268"/>
                </a:gdLst>
                <a:ahLst/>
                <a:cxnLst>
                  <a:cxn ang="0">
                    <a:pos x="connsiteX0" y="connsiteY0"/>
                  </a:cxn>
                  <a:cxn ang="0">
                    <a:pos x="connsiteX1" y="connsiteY1"/>
                  </a:cxn>
                  <a:cxn ang="0">
                    <a:pos x="connsiteX2" y="connsiteY2"/>
                  </a:cxn>
                  <a:cxn ang="0">
                    <a:pos x="connsiteX3" y="connsiteY3"/>
                  </a:cxn>
                </a:cxnLst>
                <a:rect l="l" t="t" r="r" b="b"/>
                <a:pathLst>
                  <a:path w="270317" h="43268">
                    <a:moveTo>
                      <a:pt x="0" y="0"/>
                    </a:moveTo>
                    <a:lnTo>
                      <a:pt x="270317" y="0"/>
                    </a:lnTo>
                    <a:lnTo>
                      <a:pt x="270317" y="43268"/>
                    </a:lnTo>
                    <a:lnTo>
                      <a:pt x="0" y="43268"/>
                    </a:lnTo>
                    <a:close/>
                  </a:path>
                </a:pathLst>
              </a:custGeom>
              <a:solidFill>
                <a:srgbClr val="000000"/>
              </a:solidFill>
              <a:ln w="10815" cap="flat">
                <a:noFill/>
                <a:prstDash val="solid"/>
                <a:miter/>
              </a:ln>
            </p:spPr>
            <p:txBody>
              <a:bodyPr rtlCol="0" anchor="ctr"/>
              <a:lstStyle/>
              <a:p>
                <a:endParaRPr lang="en-US">
                  <a:latin typeface="cmr17" panose="020B0500000000000000" pitchFamily="34" charset="0"/>
                </a:endParaRPr>
              </a:p>
            </p:txBody>
          </p:sp>
        </p:gr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C97A588-FEED-4139-E1A3-7EA043DBFA34}"/>
                  </a:ext>
                </a:extLst>
              </p:cNvPr>
              <p:cNvSpPr txBox="1"/>
              <p:nvPr/>
            </p:nvSpPr>
            <p:spPr>
              <a:xfrm>
                <a:off x="4726818" y="4165918"/>
                <a:ext cx="1678104" cy="400110"/>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Trace </a:t>
                </a:r>
                <a14:m>
                  <m:oMath xmlns:m="http://schemas.openxmlformats.org/officeDocument/2006/math">
                    <m:r>
                      <a:rPr lang="en-US" sz="2000" i="1">
                        <a:latin typeface="Cambria Math" panose="02040503050406030204" pitchFamily="18" charset="0"/>
                        <a:cs typeface="Arial"/>
                      </a:rPr>
                      <m:t>𝑇</m:t>
                    </m:r>
                    <m:r>
                      <a:rPr lang="en-US" sz="2000" b="0" i="1" smtClean="0">
                        <a:latin typeface="Cambria Math" panose="02040503050406030204" pitchFamily="18" charset="0"/>
                        <a:cs typeface="Arial"/>
                      </a:rPr>
                      <m:t>′</m:t>
                    </m:r>
                  </m:oMath>
                </a14:m>
                <a:r>
                  <a:rPr lang="en-US" sz="2000" dirty="0">
                    <a:latin typeface="cmr17" panose="020B0500000000000000" pitchFamily="34" charset="0"/>
                    <a:cs typeface="Arial" panose="020B0604020202020204" pitchFamily="34" charset="0"/>
                  </a:rPr>
                  <a:t> </a:t>
                </a:r>
                <a:endParaRPr lang="en-US" sz="2000" i="1" dirty="0">
                  <a:latin typeface="cmr17" panose="020B0500000000000000"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EC97A588-FEED-4139-E1A3-7EA043DBFA34}"/>
                  </a:ext>
                </a:extLst>
              </p:cNvPr>
              <p:cNvSpPr txBox="1">
                <a:spLocks noRot="1" noChangeAspect="1" noMove="1" noResize="1" noEditPoints="1" noAdjustHandles="1" noChangeArrowheads="1" noChangeShapeType="1" noTextEdit="1"/>
              </p:cNvSpPr>
              <p:nvPr/>
            </p:nvSpPr>
            <p:spPr>
              <a:xfrm>
                <a:off x="4726818" y="4165918"/>
                <a:ext cx="1678104" cy="400110"/>
              </a:xfrm>
              <a:prstGeom prst="rect">
                <a:avLst/>
              </a:prstGeom>
              <a:blipFill>
                <a:blip r:embed="rId5"/>
                <a:stretch>
                  <a:fillRect t="-606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FB1DFDF-F087-9594-9B67-27BB2D36312E}"/>
                  </a:ext>
                </a:extLst>
              </p:cNvPr>
              <p:cNvSpPr txBox="1"/>
              <p:nvPr/>
            </p:nvSpPr>
            <p:spPr>
              <a:xfrm>
                <a:off x="9409047" y="2885066"/>
                <a:ext cx="2027209" cy="1015663"/>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Adversary unable to retrieve the secret input </a:t>
                </a:r>
                <a14:m>
                  <m:oMath xmlns:m="http://schemas.openxmlformats.org/officeDocument/2006/math">
                    <m:r>
                      <a:rPr lang="en-US" sz="2000" i="1">
                        <a:latin typeface="Cambria Math" panose="02040503050406030204" pitchFamily="18" charset="0"/>
                        <a:cs typeface="Arial"/>
                      </a:rPr>
                      <m:t>𝛾</m:t>
                    </m:r>
                  </m:oMath>
                </a14:m>
                <a:endParaRPr lang="en-US" sz="2000" i="1" dirty="0">
                  <a:latin typeface="cmr17" panose="020B0500000000000000"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FFB1DFDF-F087-9594-9B67-27BB2D36312E}"/>
                  </a:ext>
                </a:extLst>
              </p:cNvPr>
              <p:cNvSpPr txBox="1">
                <a:spLocks noRot="1" noChangeAspect="1" noMove="1" noResize="1" noEditPoints="1" noAdjustHandles="1" noChangeArrowheads="1" noChangeShapeType="1" noTextEdit="1"/>
              </p:cNvSpPr>
              <p:nvPr/>
            </p:nvSpPr>
            <p:spPr>
              <a:xfrm>
                <a:off x="9409047" y="2885066"/>
                <a:ext cx="2027209" cy="1015663"/>
              </a:xfrm>
              <a:prstGeom prst="rect">
                <a:avLst/>
              </a:prstGeom>
              <a:blipFill>
                <a:blip r:embed="rId6"/>
                <a:stretch>
                  <a:fillRect l="-1863" t="-3704" r="-4969" b="-8642"/>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80E08258-F013-5164-A73F-C0D6BEE67BAD}"/>
              </a:ext>
            </a:extLst>
          </p:cNvPr>
          <p:cNvSpPr txBox="1"/>
          <p:nvPr/>
        </p:nvSpPr>
        <p:spPr>
          <a:xfrm>
            <a:off x="7807247" y="3156424"/>
            <a:ext cx="1432197" cy="400110"/>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Adversary</a:t>
            </a:r>
            <a:endParaRPr lang="en-US" sz="2000" i="1" dirty="0">
              <a:latin typeface="cmr17" panose="020B0500000000000000" pitchFamily="34" charset="0"/>
              <a:cs typeface="Arial" panose="020B0604020202020204" pitchFamily="34" charset="0"/>
            </a:endParaRPr>
          </a:p>
        </p:txBody>
      </p:sp>
      <p:sp>
        <p:nvSpPr>
          <p:cNvPr id="13" name="TextBox 12">
            <a:extLst>
              <a:ext uri="{FF2B5EF4-FFF2-40B4-BE49-F238E27FC236}">
                <a16:creationId xmlns:a16="http://schemas.microsoft.com/office/drawing/2014/main" id="{88B7D330-6423-DA57-C88C-D4882C57605C}"/>
              </a:ext>
            </a:extLst>
          </p:cNvPr>
          <p:cNvSpPr txBox="1"/>
          <p:nvPr/>
        </p:nvSpPr>
        <p:spPr>
          <a:xfrm>
            <a:off x="3683307" y="3729124"/>
            <a:ext cx="1425571" cy="400110"/>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Camouflage</a:t>
            </a:r>
          </a:p>
        </p:txBody>
      </p:sp>
      <p:pic>
        <p:nvPicPr>
          <p:cNvPr id="14" name="Picture 13" descr="A picture containing clipart&#10;&#10;Description automatically generated">
            <a:extLst>
              <a:ext uri="{FF2B5EF4-FFF2-40B4-BE49-F238E27FC236}">
                <a16:creationId xmlns:a16="http://schemas.microsoft.com/office/drawing/2014/main" id="{F740DA5C-2DF4-961F-490A-5946DDAD43A9}"/>
              </a:ext>
            </a:extLst>
          </p:cNvPr>
          <p:cNvPicPr>
            <a:picLocks noChangeAspect="1"/>
          </p:cNvPicPr>
          <p:nvPr/>
        </p:nvPicPr>
        <p:blipFill>
          <a:blip r:embed="rId7">
            <a:duotone>
              <a:prstClr val="black"/>
              <a:srgbClr val="D9C3A5">
                <a:tint val="50000"/>
                <a:satMod val="180000"/>
              </a:srgbClr>
            </a:duotone>
            <a:extLst>
              <a:ext uri="{BEBA8EAE-BF5A-486C-A8C5-ECC9F3942E4B}">
                <a14:imgProps xmlns:a14="http://schemas.microsoft.com/office/drawing/2010/main">
                  <a14:imgLayer r:embed="rId8">
                    <a14:imgEffect>
                      <a14:saturation sat="400000"/>
                    </a14:imgEffect>
                  </a14:imgLayer>
                </a14:imgProps>
              </a:ext>
              <a:ext uri="{837473B0-CC2E-450A-ABE3-18F120FF3D39}">
                <a1611:picAttrSrcUrl xmlns:a1611="http://schemas.microsoft.com/office/drawing/2016/11/main" r:id="rId9"/>
              </a:ext>
            </a:extLst>
          </a:blip>
          <a:stretch>
            <a:fillRect/>
          </a:stretch>
        </p:blipFill>
        <p:spPr>
          <a:xfrm>
            <a:off x="8180445" y="2479664"/>
            <a:ext cx="685800" cy="685800"/>
          </a:xfrm>
          <a:prstGeom prst="rect">
            <a:avLst/>
          </a:prstGeom>
        </p:spPr>
      </p:pic>
      <p:sp>
        <p:nvSpPr>
          <p:cNvPr id="15" name="Right Arrow 14">
            <a:extLst>
              <a:ext uri="{FF2B5EF4-FFF2-40B4-BE49-F238E27FC236}">
                <a16:creationId xmlns:a16="http://schemas.microsoft.com/office/drawing/2014/main" id="{9BEAA4DE-4BAD-1514-6373-79D2FB9F40EC}"/>
              </a:ext>
            </a:extLst>
          </p:cNvPr>
          <p:cNvSpPr/>
          <p:nvPr/>
        </p:nvSpPr>
        <p:spPr>
          <a:xfrm>
            <a:off x="2282346" y="3591647"/>
            <a:ext cx="534557" cy="1607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pic>
        <p:nvPicPr>
          <p:cNvPr id="16" name="Graphic 15" descr="Document outline">
            <a:extLst>
              <a:ext uri="{FF2B5EF4-FFF2-40B4-BE49-F238E27FC236}">
                <a16:creationId xmlns:a16="http://schemas.microsoft.com/office/drawing/2014/main" id="{78D14D69-5B87-C220-D89C-EE9C5F0FF49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700435" y="3138451"/>
            <a:ext cx="1146126" cy="1146126"/>
          </a:xfrm>
          <a:prstGeom prst="rect">
            <a:avLst/>
          </a:prstGeom>
        </p:spPr>
      </p:pic>
      <p:pic>
        <p:nvPicPr>
          <p:cNvPr id="17" name="Graphic 16" descr="Key with solid fill">
            <a:extLst>
              <a:ext uri="{FF2B5EF4-FFF2-40B4-BE49-F238E27FC236}">
                <a16:creationId xmlns:a16="http://schemas.microsoft.com/office/drawing/2014/main" id="{89A9FA75-6DFA-CAB1-359F-8C1F0B6D68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19033" y="3634844"/>
            <a:ext cx="519382" cy="519382"/>
          </a:xfrm>
          <a:prstGeom prst="rect">
            <a:avLst/>
          </a:prstGeom>
        </p:spPr>
      </p:pic>
      <p:sp>
        <p:nvSpPr>
          <p:cNvPr id="18" name="Right Arrow 17">
            <a:extLst>
              <a:ext uri="{FF2B5EF4-FFF2-40B4-BE49-F238E27FC236}">
                <a16:creationId xmlns:a16="http://schemas.microsoft.com/office/drawing/2014/main" id="{0BBCB65B-47DB-78EF-59AF-346396A9E8FA}"/>
              </a:ext>
            </a:extLst>
          </p:cNvPr>
          <p:cNvSpPr/>
          <p:nvPr/>
        </p:nvSpPr>
        <p:spPr>
          <a:xfrm>
            <a:off x="3744661" y="3617710"/>
            <a:ext cx="1316046" cy="15921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pic>
        <p:nvPicPr>
          <p:cNvPr id="19" name="Graphic 18" descr="Key with solid fill">
            <a:extLst>
              <a:ext uri="{FF2B5EF4-FFF2-40B4-BE49-F238E27FC236}">
                <a16:creationId xmlns:a16="http://schemas.microsoft.com/office/drawing/2014/main" id="{BBB83995-4F54-ABC3-F62B-79178F076E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19877" y="3450043"/>
            <a:ext cx="403219" cy="403219"/>
          </a:xfrm>
          <a:prstGeom prst="rect">
            <a:avLst/>
          </a:prstGeom>
        </p:spPr>
      </p:pic>
      <p:sp>
        <p:nvSpPr>
          <p:cNvPr id="20" name="Right Arrow 19">
            <a:extLst>
              <a:ext uri="{FF2B5EF4-FFF2-40B4-BE49-F238E27FC236}">
                <a16:creationId xmlns:a16="http://schemas.microsoft.com/office/drawing/2014/main" id="{8EA9EDAB-F57C-6AB8-D081-13D224A525E8}"/>
              </a:ext>
            </a:extLst>
          </p:cNvPr>
          <p:cNvSpPr/>
          <p:nvPr/>
        </p:nvSpPr>
        <p:spPr>
          <a:xfrm rot="19517109">
            <a:off x="7331835" y="3244071"/>
            <a:ext cx="881863" cy="136963"/>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sp>
        <p:nvSpPr>
          <p:cNvPr id="21" name="Right Arrow 20">
            <a:extLst>
              <a:ext uri="{FF2B5EF4-FFF2-40B4-BE49-F238E27FC236}">
                <a16:creationId xmlns:a16="http://schemas.microsoft.com/office/drawing/2014/main" id="{C4F9E788-0BFF-D262-255A-E26457E5DC86}"/>
              </a:ext>
            </a:extLst>
          </p:cNvPr>
          <p:cNvSpPr/>
          <p:nvPr/>
        </p:nvSpPr>
        <p:spPr>
          <a:xfrm rot="2305543">
            <a:off x="7331196" y="4159936"/>
            <a:ext cx="881863" cy="136963"/>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pic>
        <p:nvPicPr>
          <p:cNvPr id="22" name="Graphic 21" descr="Packing Box Open with solid fill">
            <a:extLst>
              <a:ext uri="{FF2B5EF4-FFF2-40B4-BE49-F238E27FC236}">
                <a16:creationId xmlns:a16="http://schemas.microsoft.com/office/drawing/2014/main" id="{1E24DB0C-89FF-223E-BC95-F1B75D58E6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80445" y="4084987"/>
            <a:ext cx="685800" cy="68580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1CF165A-1077-DD46-D7C4-79B3EE95BFC4}"/>
                  </a:ext>
                </a:extLst>
              </p:cNvPr>
              <p:cNvSpPr txBox="1"/>
              <p:nvPr/>
            </p:nvSpPr>
            <p:spPr>
              <a:xfrm>
                <a:off x="7697473" y="4621213"/>
                <a:ext cx="1651745" cy="707886"/>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Simulator processes </a:t>
                </a:r>
                <a14:m>
                  <m:oMath xmlns:m="http://schemas.openxmlformats.org/officeDocument/2006/math">
                    <m:r>
                      <a:rPr lang="en-US" sz="2000" i="1" smtClean="0">
                        <a:latin typeface="Cambria Math" panose="02040503050406030204" pitchFamily="18" charset="0"/>
                        <a:cs typeface="Arial"/>
                      </a:rPr>
                      <m:t>𝑇</m:t>
                    </m:r>
                    <m:r>
                      <a:rPr lang="en-US" sz="2000" b="0" i="1" smtClean="0">
                        <a:latin typeface="Cambria Math" panose="02040503050406030204" pitchFamily="18" charset="0"/>
                        <a:cs typeface="Arial"/>
                      </a:rPr>
                      <m:t>′</m:t>
                    </m:r>
                  </m:oMath>
                </a14:m>
                <a:endParaRPr lang="en-US" sz="2000" i="1" dirty="0">
                  <a:latin typeface="cmr17" panose="020B0500000000000000"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B1CF165A-1077-DD46-D7C4-79B3EE95BFC4}"/>
                  </a:ext>
                </a:extLst>
              </p:cNvPr>
              <p:cNvSpPr txBox="1">
                <a:spLocks noRot="1" noChangeAspect="1" noMove="1" noResize="1" noEditPoints="1" noAdjustHandles="1" noChangeArrowheads="1" noChangeShapeType="1" noTextEdit="1"/>
              </p:cNvSpPr>
              <p:nvPr/>
            </p:nvSpPr>
            <p:spPr>
              <a:xfrm>
                <a:off x="7697473" y="4621213"/>
                <a:ext cx="1651745" cy="707886"/>
              </a:xfrm>
              <a:prstGeom prst="rect">
                <a:avLst/>
              </a:prstGeom>
              <a:blipFill>
                <a:blip r:embed="rId16"/>
                <a:stretch>
                  <a:fillRect t="-3509" b="-14035"/>
                </a:stretch>
              </a:blipFill>
            </p:spPr>
            <p:txBody>
              <a:bodyPr/>
              <a:lstStyle/>
              <a:p>
                <a:r>
                  <a:rPr lang="en-US">
                    <a:noFill/>
                  </a:rPr>
                  <a:t> </a:t>
                </a:r>
              </a:p>
            </p:txBody>
          </p:sp>
        </mc:Fallback>
      </mc:AlternateContent>
      <p:sp>
        <p:nvSpPr>
          <p:cNvPr id="24" name="Right Arrow 23">
            <a:extLst>
              <a:ext uri="{FF2B5EF4-FFF2-40B4-BE49-F238E27FC236}">
                <a16:creationId xmlns:a16="http://schemas.microsoft.com/office/drawing/2014/main" id="{CC645804-E24E-CD20-E522-453FC4DCE3CF}"/>
              </a:ext>
            </a:extLst>
          </p:cNvPr>
          <p:cNvSpPr/>
          <p:nvPr/>
        </p:nvSpPr>
        <p:spPr>
          <a:xfrm>
            <a:off x="8920906" y="4322052"/>
            <a:ext cx="619293" cy="159463"/>
          </a:xfrm>
          <a:prstGeom prst="right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sp>
        <p:nvSpPr>
          <p:cNvPr id="25" name="TextBox 24">
            <a:extLst>
              <a:ext uri="{FF2B5EF4-FFF2-40B4-BE49-F238E27FC236}">
                <a16:creationId xmlns:a16="http://schemas.microsoft.com/office/drawing/2014/main" id="{5E292C7B-9C37-FEDA-80FD-CA1B8439DF6C}"/>
              </a:ext>
            </a:extLst>
          </p:cNvPr>
          <p:cNvSpPr txBox="1"/>
          <p:nvPr/>
        </p:nvSpPr>
        <p:spPr>
          <a:xfrm>
            <a:off x="9560427" y="3981136"/>
            <a:ext cx="1724449" cy="1323439"/>
          </a:xfrm>
          <a:prstGeom prst="rect">
            <a:avLst/>
          </a:prstGeom>
          <a:noFill/>
        </p:spPr>
        <p:txBody>
          <a:bodyPr wrap="square" rtlCol="0">
            <a:spAutoFit/>
          </a:bodyPr>
          <a:lstStyle/>
          <a:p>
            <a:pPr algn="ctr"/>
            <a:r>
              <a:rPr lang="en-US" sz="2000" b="1" dirty="0">
                <a:latin typeface="cmr17" panose="020B0500000000000000" pitchFamily="34" charset="0"/>
                <a:cs typeface="Arial" panose="020B0604020202020204" pitchFamily="34" charset="0"/>
              </a:rPr>
              <a:t>Performance </a:t>
            </a:r>
            <a:r>
              <a:rPr lang="en-US" sz="2000" dirty="0">
                <a:latin typeface="cmr17" panose="020B0500000000000000" pitchFamily="34" charset="0"/>
                <a:cs typeface="Arial" panose="020B0604020202020204" pitchFamily="34" charset="0"/>
              </a:rPr>
              <a:t>System_1 = 1X</a:t>
            </a:r>
          </a:p>
          <a:p>
            <a:pPr algn="ctr"/>
            <a:r>
              <a:rPr lang="en-US" sz="2000" dirty="0">
                <a:latin typeface="cmr17" panose="020B0500000000000000" pitchFamily="34" charset="0"/>
                <a:cs typeface="Arial" panose="020B0604020202020204" pitchFamily="34" charset="0"/>
              </a:rPr>
              <a:t>System_2 = 5X</a:t>
            </a:r>
          </a:p>
          <a:p>
            <a:pPr algn="ctr"/>
            <a:r>
              <a:rPr lang="en-US" sz="2000" dirty="0">
                <a:latin typeface="cmr17" panose="020B0500000000000000" pitchFamily="34" charset="0"/>
                <a:cs typeface="Arial" panose="020B0604020202020204" pitchFamily="34" charset="0"/>
              </a:rPr>
              <a:t>System_3 = 3X</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ED924AF-AEF4-BEB6-280C-E17807F666DA}"/>
                  </a:ext>
                </a:extLst>
              </p:cNvPr>
              <p:cNvSpPr txBox="1"/>
              <p:nvPr/>
            </p:nvSpPr>
            <p:spPr>
              <a:xfrm>
                <a:off x="6590879" y="3480093"/>
                <a:ext cx="974350" cy="707886"/>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Trace </a:t>
                </a:r>
                <a14:m>
                  <m:oMath xmlns:m="http://schemas.openxmlformats.org/officeDocument/2006/math">
                    <m:r>
                      <a:rPr lang="en-US" sz="2000" i="1" smtClean="0">
                        <a:latin typeface="Cambria Math" panose="02040503050406030204" pitchFamily="18" charset="0"/>
                        <a:cs typeface="Arial"/>
                      </a:rPr>
                      <m:t>𝑇</m:t>
                    </m:r>
                    <m:r>
                      <a:rPr lang="en-US" sz="2000" b="0" i="1" smtClean="0">
                        <a:latin typeface="Cambria Math" panose="02040503050406030204" pitchFamily="18" charset="0"/>
                        <a:cs typeface="Arial"/>
                      </a:rPr>
                      <m:t>′</m:t>
                    </m:r>
                  </m:oMath>
                </a14:m>
                <a:endParaRPr lang="en-US" sz="2000" i="1" dirty="0">
                  <a:latin typeface="cmr17" panose="020B0500000000000000"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4ED924AF-AEF4-BEB6-280C-E17807F666DA}"/>
                  </a:ext>
                </a:extLst>
              </p:cNvPr>
              <p:cNvSpPr txBox="1">
                <a:spLocks noRot="1" noChangeAspect="1" noMove="1" noResize="1" noEditPoints="1" noAdjustHandles="1" noChangeArrowheads="1" noChangeShapeType="1" noTextEdit="1"/>
              </p:cNvSpPr>
              <p:nvPr/>
            </p:nvSpPr>
            <p:spPr>
              <a:xfrm>
                <a:off x="6590879" y="3480093"/>
                <a:ext cx="974350" cy="707886"/>
              </a:xfrm>
              <a:prstGeom prst="rect">
                <a:avLst/>
              </a:prstGeom>
              <a:blipFill>
                <a:blip r:embed="rId17"/>
                <a:stretch>
                  <a:fillRect t="-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5B0A1E9-7F37-2F02-4C91-9EB2BABED4EA}"/>
                  </a:ext>
                </a:extLst>
              </p:cNvPr>
              <p:cNvSpPr txBox="1"/>
              <p:nvPr/>
            </p:nvSpPr>
            <p:spPr>
              <a:xfrm>
                <a:off x="2622709" y="4270602"/>
                <a:ext cx="1206278" cy="400110"/>
              </a:xfrm>
              <a:prstGeom prst="rect">
                <a:avLst/>
              </a:prstGeom>
              <a:noFill/>
            </p:spPr>
            <p:txBody>
              <a:bodyPr wrap="square" lIns="91440" tIns="45720" rIns="91440" bIns="45720" rtlCol="0" anchor="t">
                <a:spAutoFit/>
              </a:bodyPr>
              <a:lstStyle/>
              <a:p>
                <a:pPr algn="ctr"/>
                <a:r>
                  <a:rPr lang="en-US" sz="2000" dirty="0">
                    <a:latin typeface="cmr17" panose="020B0500000000000000" pitchFamily="34" charset="0"/>
                    <a:cs typeface="Arial"/>
                  </a:rPr>
                  <a:t>Trace </a:t>
                </a:r>
                <a14:m>
                  <m:oMath xmlns:m="http://schemas.openxmlformats.org/officeDocument/2006/math">
                    <m:r>
                      <a:rPr lang="en-US" sz="2000" b="0" i="1" smtClean="0">
                        <a:latin typeface="Cambria Math" panose="02040503050406030204" pitchFamily="18" charset="0"/>
                        <a:cs typeface="Arial"/>
                      </a:rPr>
                      <m:t>𝑇</m:t>
                    </m:r>
                  </m:oMath>
                </a14:m>
                <a:endParaRPr lang="en-US" sz="2000" i="1" dirty="0">
                  <a:latin typeface="cmr17" panose="020B0500000000000000" pitchFamily="34" charset="0"/>
                  <a:cs typeface="Arial"/>
                </a:endParaRPr>
              </a:p>
            </p:txBody>
          </p:sp>
        </mc:Choice>
        <mc:Fallback xmlns="">
          <p:sp>
            <p:nvSpPr>
              <p:cNvPr id="27" name="TextBox 26">
                <a:extLst>
                  <a:ext uri="{FF2B5EF4-FFF2-40B4-BE49-F238E27FC236}">
                    <a16:creationId xmlns:a16="http://schemas.microsoft.com/office/drawing/2014/main" id="{75B0A1E9-7F37-2F02-4C91-9EB2BABED4EA}"/>
                  </a:ext>
                </a:extLst>
              </p:cNvPr>
              <p:cNvSpPr txBox="1">
                <a:spLocks noRot="1" noChangeAspect="1" noMove="1" noResize="1" noEditPoints="1" noAdjustHandles="1" noChangeArrowheads="1" noChangeShapeType="1" noTextEdit="1"/>
              </p:cNvSpPr>
              <p:nvPr/>
            </p:nvSpPr>
            <p:spPr>
              <a:xfrm>
                <a:off x="2622709" y="4270602"/>
                <a:ext cx="1206278" cy="400110"/>
              </a:xfrm>
              <a:prstGeom prst="rect">
                <a:avLst/>
              </a:prstGeom>
              <a:blipFill>
                <a:blip r:embed="rId18"/>
                <a:stretch>
                  <a:fillRect t="-9375" b="-28125"/>
                </a:stretch>
              </a:blipFill>
            </p:spPr>
            <p:txBody>
              <a:bodyPr/>
              <a:lstStyle/>
              <a:p>
                <a:r>
                  <a:rPr lang="en-US">
                    <a:noFill/>
                  </a:rPr>
                  <a:t> </a:t>
                </a:r>
              </a:p>
            </p:txBody>
          </p:sp>
        </mc:Fallback>
      </mc:AlternateContent>
      <p:sp>
        <p:nvSpPr>
          <p:cNvPr id="28" name="Right Arrow 27">
            <a:extLst>
              <a:ext uri="{FF2B5EF4-FFF2-40B4-BE49-F238E27FC236}">
                <a16:creationId xmlns:a16="http://schemas.microsoft.com/office/drawing/2014/main" id="{EEA82E83-2513-E4D0-7956-22E93F230919}"/>
              </a:ext>
            </a:extLst>
          </p:cNvPr>
          <p:cNvSpPr/>
          <p:nvPr/>
        </p:nvSpPr>
        <p:spPr>
          <a:xfrm>
            <a:off x="6001260" y="3533746"/>
            <a:ext cx="720610" cy="4220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pic>
        <p:nvPicPr>
          <p:cNvPr id="29" name="Graphic 28" descr="Document outline">
            <a:extLst>
              <a:ext uri="{FF2B5EF4-FFF2-40B4-BE49-F238E27FC236}">
                <a16:creationId xmlns:a16="http://schemas.microsoft.com/office/drawing/2014/main" id="{87654349-376F-3968-DD94-8E28D06FB4E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967214" y="3058697"/>
            <a:ext cx="1146126" cy="1146126"/>
          </a:xfrm>
          <a:prstGeom prst="rect">
            <a:avLst/>
          </a:prstGeom>
        </p:spPr>
      </p:pic>
      <p:pic>
        <p:nvPicPr>
          <p:cNvPr id="30" name="Graphic 29" descr="Close with solid fill">
            <a:extLst>
              <a:ext uri="{FF2B5EF4-FFF2-40B4-BE49-F238E27FC236}">
                <a16:creationId xmlns:a16="http://schemas.microsoft.com/office/drawing/2014/main" id="{B4FA896D-9734-1BE3-3318-A0368745481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911950" y="2511812"/>
            <a:ext cx="426575" cy="426575"/>
          </a:xfrm>
          <a:prstGeom prst="rect">
            <a:avLst/>
          </a:prstGeom>
        </p:spPr>
      </p:pic>
      <p:sp>
        <p:nvSpPr>
          <p:cNvPr id="31" name="Right Arrow 47">
            <a:extLst>
              <a:ext uri="{FF2B5EF4-FFF2-40B4-BE49-F238E27FC236}">
                <a16:creationId xmlns:a16="http://schemas.microsoft.com/office/drawing/2014/main" id="{701CA64E-65E2-CBEF-4712-F74DFE7457D8}"/>
              </a:ext>
            </a:extLst>
          </p:cNvPr>
          <p:cNvSpPr/>
          <p:nvPr/>
        </p:nvSpPr>
        <p:spPr>
          <a:xfrm>
            <a:off x="8920905" y="2651176"/>
            <a:ext cx="619293" cy="170472"/>
          </a:xfrm>
          <a:prstGeom prst="right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pic>
        <p:nvPicPr>
          <p:cNvPr id="32" name="Graphic 31" descr="Gears with solid fill">
            <a:extLst>
              <a:ext uri="{FF2B5EF4-FFF2-40B4-BE49-F238E27FC236}">
                <a16:creationId xmlns:a16="http://schemas.microsoft.com/office/drawing/2014/main" id="{9AA346F0-F7E7-B459-3CE2-E06D53C5732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52024" y="2635842"/>
            <a:ext cx="914400" cy="914400"/>
          </a:xfrm>
          <a:prstGeom prst="rect">
            <a:avLst/>
          </a:prstGeom>
        </p:spPr>
      </p:pic>
      <p:sp>
        <p:nvSpPr>
          <p:cNvPr id="34" name="TextBox 33">
            <a:extLst>
              <a:ext uri="{FF2B5EF4-FFF2-40B4-BE49-F238E27FC236}">
                <a16:creationId xmlns:a16="http://schemas.microsoft.com/office/drawing/2014/main" id="{FD693AFE-725B-F428-B60C-D99BBB6159B0}"/>
              </a:ext>
            </a:extLst>
          </p:cNvPr>
          <p:cNvSpPr txBox="1"/>
          <p:nvPr/>
        </p:nvSpPr>
        <p:spPr>
          <a:xfrm>
            <a:off x="6379670" y="2243838"/>
            <a:ext cx="1678665" cy="400110"/>
          </a:xfrm>
          <a:prstGeom prst="rect">
            <a:avLst/>
          </a:prstGeom>
          <a:noFill/>
        </p:spPr>
        <p:txBody>
          <a:bodyPr wrap="none" rtlCol="0">
            <a:spAutoFit/>
          </a:bodyPr>
          <a:lstStyle/>
          <a:p>
            <a:r>
              <a:rPr lang="en-US" sz="2000" b="1" dirty="0">
                <a:latin typeface="cmr17" panose="020B0500000000000000" pitchFamily="34" charset="0"/>
              </a:rPr>
              <a:t>Public domain</a:t>
            </a:r>
          </a:p>
        </p:txBody>
      </p:sp>
      <p:sp>
        <p:nvSpPr>
          <p:cNvPr id="35" name="TextBox 34">
            <a:extLst>
              <a:ext uri="{FF2B5EF4-FFF2-40B4-BE49-F238E27FC236}">
                <a16:creationId xmlns:a16="http://schemas.microsoft.com/office/drawing/2014/main" id="{F27EE053-5CA2-AE34-05A6-4A1A66E8AE16}"/>
              </a:ext>
            </a:extLst>
          </p:cNvPr>
          <p:cNvSpPr txBox="1"/>
          <p:nvPr/>
        </p:nvSpPr>
        <p:spPr>
          <a:xfrm>
            <a:off x="2936137" y="2238340"/>
            <a:ext cx="3151825" cy="400110"/>
          </a:xfrm>
          <a:prstGeom prst="rect">
            <a:avLst/>
          </a:prstGeom>
          <a:noFill/>
        </p:spPr>
        <p:txBody>
          <a:bodyPr wrap="none" rtlCol="0">
            <a:spAutoFit/>
          </a:bodyPr>
          <a:lstStyle/>
          <a:p>
            <a:r>
              <a:rPr lang="en-US" sz="2000" b="1" dirty="0">
                <a:latin typeface="cmr17" panose="020B0500000000000000" pitchFamily="34" charset="0"/>
              </a:rPr>
              <a:t>Programmer - Private access</a:t>
            </a:r>
          </a:p>
        </p:txBody>
      </p:sp>
      <p:sp>
        <p:nvSpPr>
          <p:cNvPr id="37" name="TextBox 36">
            <a:extLst>
              <a:ext uri="{FF2B5EF4-FFF2-40B4-BE49-F238E27FC236}">
                <a16:creationId xmlns:a16="http://schemas.microsoft.com/office/drawing/2014/main" id="{099530F3-81A8-51CC-6874-B24A2558256E}"/>
              </a:ext>
            </a:extLst>
          </p:cNvPr>
          <p:cNvSpPr txBox="1"/>
          <p:nvPr/>
        </p:nvSpPr>
        <p:spPr>
          <a:xfrm>
            <a:off x="9048646" y="5417350"/>
            <a:ext cx="1280160" cy="553998"/>
          </a:xfrm>
          <a:prstGeom prst="rect">
            <a:avLst/>
          </a:prstGeom>
          <a:noFill/>
        </p:spPr>
        <p:txBody>
          <a:bodyPr wrap="square" rtlCol="0">
            <a:spAutoFit/>
          </a:bodyPr>
          <a:lstStyle/>
          <a:p>
            <a:pPr algn="ctr"/>
            <a:r>
              <a:rPr lang="en-US" sz="3000" dirty="0">
                <a:solidFill>
                  <a:schemeClr val="bg1"/>
                </a:solidFill>
              </a:rPr>
              <a:t>Utility</a:t>
            </a:r>
          </a:p>
        </p:txBody>
      </p:sp>
      <p:sp>
        <p:nvSpPr>
          <p:cNvPr id="38" name="TextBox 37">
            <a:extLst>
              <a:ext uri="{FF2B5EF4-FFF2-40B4-BE49-F238E27FC236}">
                <a16:creationId xmlns:a16="http://schemas.microsoft.com/office/drawing/2014/main" id="{68AF1AEB-97DF-1443-9CCD-4E127763535C}"/>
              </a:ext>
            </a:extLst>
          </p:cNvPr>
          <p:cNvSpPr txBox="1"/>
          <p:nvPr/>
        </p:nvSpPr>
        <p:spPr>
          <a:xfrm>
            <a:off x="8917727" y="1932551"/>
            <a:ext cx="1633728" cy="553998"/>
          </a:xfrm>
          <a:prstGeom prst="rect">
            <a:avLst/>
          </a:prstGeom>
          <a:noFill/>
        </p:spPr>
        <p:txBody>
          <a:bodyPr wrap="square" rtlCol="0">
            <a:spAutoFit/>
          </a:bodyPr>
          <a:lstStyle/>
          <a:p>
            <a:pPr algn="ctr"/>
            <a:r>
              <a:rPr lang="en-US" sz="3000" dirty="0">
                <a:solidFill>
                  <a:schemeClr val="bg1"/>
                </a:solidFill>
              </a:rPr>
              <a:t>Security</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B9BC918-6092-3A04-8289-DFE255163567}"/>
                  </a:ext>
                </a:extLst>
              </p:cNvPr>
              <p:cNvSpPr txBox="1"/>
              <p:nvPr/>
            </p:nvSpPr>
            <p:spPr>
              <a:xfrm>
                <a:off x="798917" y="3968109"/>
                <a:ext cx="1832190" cy="707886"/>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Program </a:t>
                </a:r>
                <a14:m>
                  <m:oMath xmlns:m="http://schemas.openxmlformats.org/officeDocument/2006/math">
                    <m:r>
                      <a:rPr lang="en-US" sz="2000" b="1" i="1">
                        <a:latin typeface="Cambria Math" panose="02040503050406030204" pitchFamily="18" charset="0"/>
                        <a:cs typeface="Arial" panose="020B0604020202020204" pitchFamily="34" charset="0"/>
                      </a:rPr>
                      <m:t>𝜼</m:t>
                    </m:r>
                  </m:oMath>
                </a14:m>
                <a:r>
                  <a:rPr lang="en-US" sz="2000" dirty="0">
                    <a:latin typeface="cmr17" panose="020B0500000000000000" pitchFamily="34" charset="0"/>
                    <a:cs typeface="Arial" panose="020B0604020202020204" pitchFamily="34" charset="0"/>
                  </a:rPr>
                  <a:t> with secret input </a:t>
                </a:r>
                <a14:m>
                  <m:oMath xmlns:m="http://schemas.openxmlformats.org/officeDocument/2006/math">
                    <m:r>
                      <a:rPr lang="en-US" sz="2000" b="0" i="1" smtClean="0">
                        <a:latin typeface="Cambria Math" panose="02040503050406030204" pitchFamily="18" charset="0"/>
                        <a:cs typeface="Arial"/>
                      </a:rPr>
                      <m:t>𝛾</m:t>
                    </m:r>
                  </m:oMath>
                </a14:m>
                <a:endParaRPr lang="en-US" sz="2000" dirty="0">
                  <a:latin typeface="cmr17" panose="020B0500000000000000" pitchFamily="34" charset="0"/>
                  <a:cs typeface="Arial" panose="020B0604020202020204" pitchFamily="34" charset="0"/>
                </a:endParaRPr>
              </a:p>
            </p:txBody>
          </p:sp>
        </mc:Choice>
        <mc:Fallback xmlns="">
          <p:sp>
            <p:nvSpPr>
              <p:cNvPr id="39" name="TextBox 38">
                <a:extLst>
                  <a:ext uri="{FF2B5EF4-FFF2-40B4-BE49-F238E27FC236}">
                    <a16:creationId xmlns:a16="http://schemas.microsoft.com/office/drawing/2014/main" id="{EB9BC918-6092-3A04-8289-DFE255163567}"/>
                  </a:ext>
                </a:extLst>
              </p:cNvPr>
              <p:cNvSpPr txBox="1">
                <a:spLocks noRot="1" noChangeAspect="1" noMove="1" noResize="1" noEditPoints="1" noAdjustHandles="1" noChangeArrowheads="1" noChangeShapeType="1" noTextEdit="1"/>
              </p:cNvSpPr>
              <p:nvPr/>
            </p:nvSpPr>
            <p:spPr>
              <a:xfrm>
                <a:off x="798917" y="3968109"/>
                <a:ext cx="1832190" cy="707886"/>
              </a:xfrm>
              <a:prstGeom prst="rect">
                <a:avLst/>
              </a:prstGeom>
              <a:blipFill>
                <a:blip r:embed="rId23"/>
                <a:stretch>
                  <a:fillRect l="-2055" t="-5263" r="-5479" b="-14035"/>
                </a:stretch>
              </a:blipFill>
            </p:spPr>
            <p:txBody>
              <a:bodyPr/>
              <a:lstStyle/>
              <a:p>
                <a:r>
                  <a:rPr lang="en-US">
                    <a:noFill/>
                  </a:rPr>
                  <a:t> </a:t>
                </a:r>
              </a:p>
            </p:txBody>
          </p:sp>
        </mc:Fallback>
      </mc:AlternateContent>
      <p:sp>
        <p:nvSpPr>
          <p:cNvPr id="40" name="Footer Placeholder 39">
            <a:extLst>
              <a:ext uri="{FF2B5EF4-FFF2-40B4-BE49-F238E27FC236}">
                <a16:creationId xmlns:a16="http://schemas.microsoft.com/office/drawing/2014/main" id="{98385D5A-08BA-7CBC-DB4E-1938AC61235A}"/>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41" name="Slide Number Placeholder 40">
            <a:extLst>
              <a:ext uri="{FF2B5EF4-FFF2-40B4-BE49-F238E27FC236}">
                <a16:creationId xmlns:a16="http://schemas.microsoft.com/office/drawing/2014/main" id="{0E0DF954-AF4B-7FFD-0FF6-7978FFCEC643}"/>
              </a:ext>
            </a:extLst>
          </p:cNvPr>
          <p:cNvSpPr>
            <a:spLocks noGrp="1"/>
          </p:cNvSpPr>
          <p:nvPr>
            <p:ph type="sldNum" sz="quarter" idx="12"/>
          </p:nvPr>
        </p:nvSpPr>
        <p:spPr/>
        <p:txBody>
          <a:bodyPr/>
          <a:lstStyle/>
          <a:p>
            <a:fld id="{336066B3-E7BA-2E47-AC3D-47A3C6D99DFD}" type="slidenum">
              <a:rPr lang="en-US" smtClean="0"/>
              <a:t>10</a:t>
            </a:fld>
            <a:endParaRPr lang="en-US"/>
          </a:p>
        </p:txBody>
      </p:sp>
    </p:spTree>
    <p:extLst>
      <p:ext uri="{BB962C8B-B14F-4D97-AF65-F5344CB8AC3E}">
        <p14:creationId xmlns:p14="http://schemas.microsoft.com/office/powerpoint/2010/main" val="165416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animBg="1"/>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02ED3-0DB4-E7A4-D868-19333C733F30}"/>
              </a:ext>
            </a:extLst>
          </p:cNvPr>
          <p:cNvSpPr>
            <a:spLocks noGrp="1"/>
          </p:cNvSpPr>
          <p:nvPr>
            <p:ph type="title"/>
          </p:nvPr>
        </p:nvSpPr>
        <p:spPr/>
        <p:txBody>
          <a:bodyPr/>
          <a:lstStyle/>
          <a:p>
            <a:r>
              <a:rPr lang="en-US" dirty="0"/>
              <a:t>Trace Security</a:t>
            </a:r>
          </a:p>
        </p:txBody>
      </p:sp>
      <p:sp>
        <p:nvSpPr>
          <p:cNvPr id="36" name="Content Placeholder 35">
            <a:extLst>
              <a:ext uri="{FF2B5EF4-FFF2-40B4-BE49-F238E27FC236}">
                <a16:creationId xmlns:a16="http://schemas.microsoft.com/office/drawing/2014/main" id="{B6C2AA73-6F46-96D9-6421-E42E8E80293E}"/>
              </a:ext>
            </a:extLst>
          </p:cNvPr>
          <p:cNvSpPr>
            <a:spLocks noGrp="1"/>
          </p:cNvSpPr>
          <p:nvPr>
            <p:ph idx="1"/>
          </p:nvPr>
        </p:nvSpPr>
        <p:spPr/>
        <p:txBody>
          <a:bodyPr/>
          <a:lstStyle/>
          <a:p>
            <a:r>
              <a:rPr lang="en-US" dirty="0"/>
              <a:t>Input Indistinguishability</a:t>
            </a:r>
          </a:p>
        </p:txBody>
      </p:sp>
      <p:pic>
        <p:nvPicPr>
          <p:cNvPr id="7" name="Graphic 6" descr="Document outline">
            <a:extLst>
              <a:ext uri="{FF2B5EF4-FFF2-40B4-BE49-F238E27FC236}">
                <a16:creationId xmlns:a16="http://schemas.microsoft.com/office/drawing/2014/main" id="{1E3BF1B8-5A1F-0C81-E50E-F96D4BECBE8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19571" y="2642364"/>
            <a:ext cx="1146126" cy="1146126"/>
          </a:xfrm>
          <a:prstGeom prst="rect">
            <a:avLst/>
          </a:prstGeom>
        </p:spPr>
      </p:pic>
      <p:pic>
        <p:nvPicPr>
          <p:cNvPr id="9" name="Graphic 8" descr="Document outline">
            <a:extLst>
              <a:ext uri="{FF2B5EF4-FFF2-40B4-BE49-F238E27FC236}">
                <a16:creationId xmlns:a16="http://schemas.microsoft.com/office/drawing/2014/main" id="{B7994633-7751-25B0-0146-24FFBCA7585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01587" y="3246646"/>
            <a:ext cx="1146126" cy="1146126"/>
          </a:xfrm>
          <a:prstGeom prst="rect">
            <a:avLst/>
          </a:prstGeom>
        </p:spPr>
      </p:pic>
      <p:pic>
        <p:nvPicPr>
          <p:cNvPr id="10" name="Graphic 9" descr="Document outline">
            <a:extLst>
              <a:ext uri="{FF2B5EF4-FFF2-40B4-BE49-F238E27FC236}">
                <a16:creationId xmlns:a16="http://schemas.microsoft.com/office/drawing/2014/main" id="{DE194CE0-81FD-28E1-90A1-5DDDC8B25DE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25389" y="3702283"/>
            <a:ext cx="1146126" cy="1146126"/>
          </a:xfrm>
          <a:prstGeom prst="rect">
            <a:avLst/>
          </a:prstGeom>
        </p:spPr>
      </p:pic>
      <p:pic>
        <p:nvPicPr>
          <p:cNvPr id="14" name="Picture 13" descr="A red smiley face with horns&#10;&#10;Description automatically generated">
            <a:extLst>
              <a:ext uri="{FF2B5EF4-FFF2-40B4-BE49-F238E27FC236}">
                <a16:creationId xmlns:a16="http://schemas.microsoft.com/office/drawing/2014/main" id="{A1BF5358-7790-40F1-DB99-25F588678D19}"/>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569901" y="2826233"/>
            <a:ext cx="2057400" cy="2057400"/>
          </a:xfrm>
          <a:prstGeom prst="rect">
            <a:avLst/>
          </a:prstGeom>
        </p:spPr>
      </p:pic>
      <p:sp>
        <p:nvSpPr>
          <p:cNvPr id="27" name="Right Arrow 26">
            <a:extLst>
              <a:ext uri="{FF2B5EF4-FFF2-40B4-BE49-F238E27FC236}">
                <a16:creationId xmlns:a16="http://schemas.microsoft.com/office/drawing/2014/main" id="{78BA809E-354E-4AB2-4FD9-C9D8D9FEA7A3}"/>
              </a:ext>
            </a:extLst>
          </p:cNvPr>
          <p:cNvSpPr/>
          <p:nvPr/>
        </p:nvSpPr>
        <p:spPr>
          <a:xfrm>
            <a:off x="2840044" y="3620156"/>
            <a:ext cx="561328" cy="3366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749FC499-3BEE-0804-2179-4A6879190CB3}"/>
              </a:ext>
            </a:extLst>
          </p:cNvPr>
          <p:cNvSpPr/>
          <p:nvPr/>
        </p:nvSpPr>
        <p:spPr>
          <a:xfrm>
            <a:off x="6024586" y="3620156"/>
            <a:ext cx="561328" cy="3366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Document outline">
            <a:extLst>
              <a:ext uri="{FF2B5EF4-FFF2-40B4-BE49-F238E27FC236}">
                <a16:creationId xmlns:a16="http://schemas.microsoft.com/office/drawing/2014/main" id="{19AA1AF3-265A-6ED5-DFF8-B9155F639C9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91708" y="3230408"/>
            <a:ext cx="1146126" cy="1146126"/>
          </a:xfrm>
          <a:prstGeom prst="rect">
            <a:avLst/>
          </a:prstGeom>
        </p:spPr>
      </p:pic>
      <p:pic>
        <p:nvPicPr>
          <p:cNvPr id="31" name="Graphic 30" descr="Document outline">
            <a:extLst>
              <a:ext uri="{FF2B5EF4-FFF2-40B4-BE49-F238E27FC236}">
                <a16:creationId xmlns:a16="http://schemas.microsoft.com/office/drawing/2014/main" id="{DE0E8B79-8382-FE1C-EAE3-D51D387846F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18214" y="3702283"/>
            <a:ext cx="1146126" cy="1146126"/>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EDEF549-3F91-B990-11A4-FB5715613AFF}"/>
                  </a:ext>
                </a:extLst>
              </p:cNvPr>
              <p:cNvSpPr txBox="1"/>
              <p:nvPr/>
            </p:nvSpPr>
            <p:spPr>
              <a:xfrm>
                <a:off x="7603868" y="2511990"/>
                <a:ext cx="1149930" cy="453137"/>
              </a:xfrm>
              <a:prstGeom prst="rect">
                <a:avLst/>
              </a:prstGeom>
              <a:noFill/>
            </p:spPr>
            <p:txBody>
              <a:bodyPr wrap="none" rtlCol="0">
                <a:spAutoFit/>
              </a:bodyPr>
              <a:lstStyle/>
              <a:p>
                <a:pPr algn="ctr"/>
                <a:r>
                  <a:rPr lang="en-US" sz="2200" dirty="0"/>
                  <a:t>Input </a:t>
                </a:r>
                <a14:m>
                  <m:oMath xmlns:m="http://schemas.openxmlformats.org/officeDocument/2006/math">
                    <m:r>
                      <a:rPr lang="en-US" sz="2400" b="0" i="1" smtClean="0">
                        <a:latin typeface="Cambria Math" panose="02040503050406030204" pitchFamily="18" charset="0"/>
                        <a:cs typeface="Arial"/>
                      </a:rPr>
                      <m:t>𝛾</m:t>
                    </m:r>
                  </m:oMath>
                </a14:m>
                <a:r>
                  <a:rPr lang="en-US" sz="2200" baseline="-25000" dirty="0"/>
                  <a:t>1</a:t>
                </a:r>
              </a:p>
            </p:txBody>
          </p:sp>
        </mc:Choice>
        <mc:Fallback xmlns="">
          <p:sp>
            <p:nvSpPr>
              <p:cNvPr id="32" name="TextBox 31">
                <a:extLst>
                  <a:ext uri="{FF2B5EF4-FFF2-40B4-BE49-F238E27FC236}">
                    <a16:creationId xmlns:a16="http://schemas.microsoft.com/office/drawing/2014/main" id="{EEDEF549-3F91-B990-11A4-FB5715613AFF}"/>
                  </a:ext>
                </a:extLst>
              </p:cNvPr>
              <p:cNvSpPr txBox="1">
                <a:spLocks noRot="1" noChangeAspect="1" noMove="1" noResize="1" noEditPoints="1" noAdjustHandles="1" noChangeArrowheads="1" noChangeShapeType="1" noTextEdit="1"/>
              </p:cNvSpPr>
              <p:nvPr/>
            </p:nvSpPr>
            <p:spPr>
              <a:xfrm>
                <a:off x="7603868" y="2511990"/>
                <a:ext cx="1149930" cy="453137"/>
              </a:xfrm>
              <a:prstGeom prst="rect">
                <a:avLst/>
              </a:prstGeom>
              <a:blipFill>
                <a:blip r:embed="rId11"/>
                <a:stretch>
                  <a:fillRect l="-5435" t="-2703" r="-1087" b="-24324"/>
                </a:stretch>
              </a:blipFill>
            </p:spPr>
            <p:txBody>
              <a:bodyPr/>
              <a:lstStyle/>
              <a:p>
                <a:r>
                  <a:rPr lang="en-US">
                    <a:noFill/>
                  </a:rPr>
                  <a:t> </a:t>
                </a:r>
              </a:p>
            </p:txBody>
          </p:sp>
        </mc:Fallback>
      </mc:AlternateContent>
      <p:pic>
        <p:nvPicPr>
          <p:cNvPr id="33" name="Graphic 32" descr="Document outline">
            <a:extLst>
              <a:ext uri="{FF2B5EF4-FFF2-40B4-BE49-F238E27FC236}">
                <a16:creationId xmlns:a16="http://schemas.microsoft.com/office/drawing/2014/main" id="{0CFFCD70-8653-520A-57B5-3415DD705D9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12162" y="2642364"/>
            <a:ext cx="1146126" cy="1146126"/>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410420C-5732-DDAE-8E5B-9A3195D66D54}"/>
                  </a:ext>
                </a:extLst>
              </p:cNvPr>
              <p:cNvSpPr txBox="1"/>
              <p:nvPr/>
            </p:nvSpPr>
            <p:spPr>
              <a:xfrm>
                <a:off x="7603868" y="3730255"/>
                <a:ext cx="1149930" cy="453137"/>
              </a:xfrm>
              <a:prstGeom prst="rect">
                <a:avLst/>
              </a:prstGeom>
              <a:noFill/>
            </p:spPr>
            <p:txBody>
              <a:bodyPr wrap="none" rtlCol="0">
                <a:spAutoFit/>
              </a:bodyPr>
              <a:lstStyle/>
              <a:p>
                <a:pPr algn="ctr"/>
                <a:r>
                  <a:rPr lang="en-US" sz="2200" dirty="0"/>
                  <a:t>Input </a:t>
                </a:r>
                <a14:m>
                  <m:oMath xmlns:m="http://schemas.openxmlformats.org/officeDocument/2006/math">
                    <m:r>
                      <a:rPr lang="en-US" sz="2400" b="0" i="1" smtClean="0">
                        <a:latin typeface="Cambria Math" panose="02040503050406030204" pitchFamily="18" charset="0"/>
                        <a:cs typeface="Arial"/>
                      </a:rPr>
                      <m:t>𝛾</m:t>
                    </m:r>
                  </m:oMath>
                </a14:m>
                <a:r>
                  <a:rPr lang="en-US" sz="2200" baseline="-25000" dirty="0"/>
                  <a:t>2</a:t>
                </a:r>
              </a:p>
            </p:txBody>
          </p:sp>
        </mc:Choice>
        <mc:Fallback xmlns="">
          <p:sp>
            <p:nvSpPr>
              <p:cNvPr id="34" name="TextBox 33">
                <a:extLst>
                  <a:ext uri="{FF2B5EF4-FFF2-40B4-BE49-F238E27FC236}">
                    <a16:creationId xmlns:a16="http://schemas.microsoft.com/office/drawing/2014/main" id="{0410420C-5732-DDAE-8E5B-9A3195D66D54}"/>
                  </a:ext>
                </a:extLst>
              </p:cNvPr>
              <p:cNvSpPr txBox="1">
                <a:spLocks noRot="1" noChangeAspect="1" noMove="1" noResize="1" noEditPoints="1" noAdjustHandles="1" noChangeArrowheads="1" noChangeShapeType="1" noTextEdit="1"/>
              </p:cNvSpPr>
              <p:nvPr/>
            </p:nvSpPr>
            <p:spPr>
              <a:xfrm>
                <a:off x="7603868" y="3730255"/>
                <a:ext cx="1149930" cy="453137"/>
              </a:xfrm>
              <a:prstGeom prst="rect">
                <a:avLst/>
              </a:prstGeom>
              <a:blipFill>
                <a:blip r:embed="rId12"/>
                <a:stretch>
                  <a:fillRect l="-5435" t="-2703" r="-1087" b="-243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20029D9-5C95-E4DA-F8BA-7C2D5B956C2B}"/>
                  </a:ext>
                </a:extLst>
              </p:cNvPr>
              <p:cNvSpPr txBox="1"/>
              <p:nvPr/>
            </p:nvSpPr>
            <p:spPr>
              <a:xfrm>
                <a:off x="7603868" y="5059372"/>
                <a:ext cx="1149930" cy="453137"/>
              </a:xfrm>
              <a:prstGeom prst="rect">
                <a:avLst/>
              </a:prstGeom>
              <a:noFill/>
            </p:spPr>
            <p:txBody>
              <a:bodyPr wrap="none" rtlCol="0">
                <a:spAutoFit/>
              </a:bodyPr>
              <a:lstStyle/>
              <a:p>
                <a:pPr algn="ctr"/>
                <a:r>
                  <a:rPr lang="en-US" sz="2200" dirty="0"/>
                  <a:t>Input </a:t>
                </a:r>
                <a14:m>
                  <m:oMath xmlns:m="http://schemas.openxmlformats.org/officeDocument/2006/math">
                    <m:r>
                      <a:rPr lang="en-US" sz="2400" b="0" i="1" smtClean="0">
                        <a:latin typeface="Cambria Math" panose="02040503050406030204" pitchFamily="18" charset="0"/>
                        <a:cs typeface="Arial"/>
                      </a:rPr>
                      <m:t>𝛾</m:t>
                    </m:r>
                  </m:oMath>
                </a14:m>
                <a:r>
                  <a:rPr lang="en-US" sz="2200" baseline="-25000" dirty="0"/>
                  <a:t>3</a:t>
                </a:r>
              </a:p>
            </p:txBody>
          </p:sp>
        </mc:Choice>
        <mc:Fallback xmlns="">
          <p:sp>
            <p:nvSpPr>
              <p:cNvPr id="35" name="TextBox 34">
                <a:extLst>
                  <a:ext uri="{FF2B5EF4-FFF2-40B4-BE49-F238E27FC236}">
                    <a16:creationId xmlns:a16="http://schemas.microsoft.com/office/drawing/2014/main" id="{120029D9-5C95-E4DA-F8BA-7C2D5B956C2B}"/>
                  </a:ext>
                </a:extLst>
              </p:cNvPr>
              <p:cNvSpPr txBox="1">
                <a:spLocks noRot="1" noChangeAspect="1" noMove="1" noResize="1" noEditPoints="1" noAdjustHandles="1" noChangeArrowheads="1" noChangeShapeType="1" noTextEdit="1"/>
              </p:cNvSpPr>
              <p:nvPr/>
            </p:nvSpPr>
            <p:spPr>
              <a:xfrm>
                <a:off x="7603868" y="5059372"/>
                <a:ext cx="1149930" cy="453137"/>
              </a:xfrm>
              <a:prstGeom prst="rect">
                <a:avLst/>
              </a:prstGeom>
              <a:blipFill>
                <a:blip r:embed="rId13"/>
                <a:stretch>
                  <a:fillRect l="-5435" t="-2778" r="-1087" b="-27778"/>
                </a:stretch>
              </a:blipFill>
            </p:spPr>
            <p:txBody>
              <a:bodyPr/>
              <a:lstStyle/>
              <a:p>
                <a:r>
                  <a:rPr lang="en-US">
                    <a:noFill/>
                  </a:rPr>
                  <a:t> </a:t>
                </a:r>
              </a:p>
            </p:txBody>
          </p:sp>
        </mc:Fallback>
      </mc:AlternateContent>
      <p:sp>
        <p:nvSpPr>
          <p:cNvPr id="37" name="Footer Placeholder 36">
            <a:extLst>
              <a:ext uri="{FF2B5EF4-FFF2-40B4-BE49-F238E27FC236}">
                <a16:creationId xmlns:a16="http://schemas.microsoft.com/office/drawing/2014/main" id="{CF3E244D-F63D-A2EA-8EEC-5D669B0463D7}"/>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38" name="Slide Number Placeholder 37">
            <a:extLst>
              <a:ext uri="{FF2B5EF4-FFF2-40B4-BE49-F238E27FC236}">
                <a16:creationId xmlns:a16="http://schemas.microsoft.com/office/drawing/2014/main" id="{99B30263-94AE-1D0B-059F-0E123601833F}"/>
              </a:ext>
            </a:extLst>
          </p:cNvPr>
          <p:cNvSpPr>
            <a:spLocks noGrp="1"/>
          </p:cNvSpPr>
          <p:nvPr>
            <p:ph type="sldNum" sz="quarter" idx="12"/>
          </p:nvPr>
        </p:nvSpPr>
        <p:spPr/>
        <p:txBody>
          <a:bodyPr/>
          <a:lstStyle/>
          <a:p>
            <a:fld id="{336066B3-E7BA-2E47-AC3D-47A3C6D99DFD}" type="slidenum">
              <a:rPr lang="en-US" smtClean="0"/>
              <a:t>11</a:t>
            </a:fld>
            <a:endParaRPr lang="en-US"/>
          </a:p>
        </p:txBody>
      </p:sp>
    </p:spTree>
    <p:extLst>
      <p:ext uri="{BB962C8B-B14F-4D97-AF65-F5344CB8AC3E}">
        <p14:creationId xmlns:p14="http://schemas.microsoft.com/office/powerpoint/2010/main" val="42890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1.66667E-6 0 L 0.43177 -0.05671 " pathEditMode="relative" rAng="0" ptsTypes="AA">
                                      <p:cBhvr>
                                        <p:cTn id="14" dur="2000" fill="hold"/>
                                        <p:tgtEl>
                                          <p:spTgt spid="7"/>
                                        </p:tgtEl>
                                        <p:attrNameLst>
                                          <p:attrName>ppt_x</p:attrName>
                                          <p:attrName>ppt_y</p:attrName>
                                        </p:attrNameLst>
                                      </p:cBhvr>
                                      <p:rCtr x="21589" y="-2847"/>
                                    </p:animMotion>
                                  </p:childTnLst>
                                </p:cTn>
                              </p:par>
                              <p:par>
                                <p:cTn id="15" presetID="0" presetClass="path" presetSubtype="0" accel="50000" decel="50000" fill="hold" nodeType="withEffect">
                                  <p:stCondLst>
                                    <p:cond delay="0"/>
                                  </p:stCondLst>
                                  <p:childTnLst>
                                    <p:animMotion origin="layout" path="M -3.54167E-6 2.22222E-6 L 0.44037 0.01991 " pathEditMode="relative" rAng="0" ptsTypes="AA">
                                      <p:cBhvr>
                                        <p:cTn id="16" dur="2000" fill="hold"/>
                                        <p:tgtEl>
                                          <p:spTgt spid="9"/>
                                        </p:tgtEl>
                                        <p:attrNameLst>
                                          <p:attrName>ppt_x</p:attrName>
                                          <p:attrName>ppt_y</p:attrName>
                                        </p:attrNameLst>
                                      </p:cBhvr>
                                      <p:rCtr x="21992" y="880"/>
                                    </p:animMotion>
                                  </p:childTnLst>
                                </p:cTn>
                              </p:par>
                              <p:par>
                                <p:cTn id="17" presetID="0" presetClass="path" presetSubtype="0" accel="50000" decel="50000" fill="hold" nodeType="withEffect">
                                  <p:stCondLst>
                                    <p:cond delay="0"/>
                                  </p:stCondLst>
                                  <p:childTnLst>
                                    <p:animMotion origin="layout" path="M -3.54167E-6 -2.08167E-17 L 0.4138 0.13218 " pathEditMode="relative" rAng="0" ptsTypes="AA">
                                      <p:cBhvr>
                                        <p:cTn id="18" dur="2000" fill="hold"/>
                                        <p:tgtEl>
                                          <p:spTgt spid="10"/>
                                        </p:tgtEl>
                                        <p:attrNameLst>
                                          <p:attrName>ppt_x</p:attrName>
                                          <p:attrName>ppt_y</p:attrName>
                                        </p:attrNameLst>
                                      </p:cBhvr>
                                      <p:rCtr x="20742" y="6829"/>
                                    </p:animMotion>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70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grpId="0" nodeType="withEffect">
                                  <p:stCondLst>
                                    <p:cond delay="70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ntr" presetSubtype="0" fill="hold" grpId="0" nodeType="withEffect">
                                  <p:stCondLst>
                                    <p:cond delay="70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2"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E8F0-FA33-D1B2-CCC3-CD4B4C7D304D}"/>
              </a:ext>
            </a:extLst>
          </p:cNvPr>
          <p:cNvSpPr>
            <a:spLocks noGrp="1"/>
          </p:cNvSpPr>
          <p:nvPr>
            <p:ph type="title"/>
          </p:nvPr>
        </p:nvSpPr>
        <p:spPr/>
        <p:txBody>
          <a:bodyPr/>
          <a:lstStyle/>
          <a:p>
            <a:r>
              <a:rPr lang="en-US" dirty="0"/>
              <a:t>Trace Security</a:t>
            </a:r>
          </a:p>
        </p:txBody>
      </p:sp>
      <p:sp>
        <p:nvSpPr>
          <p:cNvPr id="3" name="Content Placeholder 2">
            <a:extLst>
              <a:ext uri="{FF2B5EF4-FFF2-40B4-BE49-F238E27FC236}">
                <a16:creationId xmlns:a16="http://schemas.microsoft.com/office/drawing/2014/main" id="{025A7ABD-F4A5-CCCA-C2D2-2AABA908D8D9}"/>
              </a:ext>
            </a:extLst>
          </p:cNvPr>
          <p:cNvSpPr>
            <a:spLocks noGrp="1"/>
          </p:cNvSpPr>
          <p:nvPr>
            <p:ph idx="1"/>
          </p:nvPr>
        </p:nvSpPr>
        <p:spPr/>
        <p:txBody>
          <a:bodyPr/>
          <a:lstStyle/>
          <a:p>
            <a:r>
              <a:rPr lang="en-US" dirty="0"/>
              <a:t>Input Indistinguishability for camouflaged trace</a:t>
            </a:r>
          </a:p>
        </p:txBody>
      </p:sp>
      <p:pic>
        <p:nvPicPr>
          <p:cNvPr id="28" name="Graphic 27" descr="Document outline">
            <a:extLst>
              <a:ext uri="{FF2B5EF4-FFF2-40B4-BE49-F238E27FC236}">
                <a16:creationId xmlns:a16="http://schemas.microsoft.com/office/drawing/2014/main" id="{BC593454-36D8-B697-7293-F9BAD4075F3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19571" y="2642364"/>
            <a:ext cx="1146126" cy="1146126"/>
          </a:xfrm>
          <a:prstGeom prst="rect">
            <a:avLst/>
          </a:prstGeom>
        </p:spPr>
      </p:pic>
      <p:pic>
        <p:nvPicPr>
          <p:cNvPr id="29" name="Graphic 28" descr="Document outline">
            <a:extLst>
              <a:ext uri="{FF2B5EF4-FFF2-40B4-BE49-F238E27FC236}">
                <a16:creationId xmlns:a16="http://schemas.microsoft.com/office/drawing/2014/main" id="{E4B952E8-AF60-2615-614D-0125DAEC151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01587" y="3246646"/>
            <a:ext cx="1146126" cy="1146126"/>
          </a:xfrm>
          <a:prstGeom prst="rect">
            <a:avLst/>
          </a:prstGeom>
        </p:spPr>
      </p:pic>
      <p:pic>
        <p:nvPicPr>
          <p:cNvPr id="30" name="Graphic 29" descr="Document outline">
            <a:extLst>
              <a:ext uri="{FF2B5EF4-FFF2-40B4-BE49-F238E27FC236}">
                <a16:creationId xmlns:a16="http://schemas.microsoft.com/office/drawing/2014/main" id="{3915E2F4-1139-6EC5-BCEA-9B515FF7C03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25389" y="3702283"/>
            <a:ext cx="1146126" cy="1146126"/>
          </a:xfrm>
          <a:prstGeom prst="rect">
            <a:avLst/>
          </a:prstGeom>
        </p:spPr>
      </p:pic>
      <p:pic>
        <p:nvPicPr>
          <p:cNvPr id="31" name="Picture 30" descr="A red smiley face with horns&#10;&#10;Description automatically generated">
            <a:extLst>
              <a:ext uri="{FF2B5EF4-FFF2-40B4-BE49-F238E27FC236}">
                <a16:creationId xmlns:a16="http://schemas.microsoft.com/office/drawing/2014/main" id="{0F01999B-E755-7313-C597-B990A85F5918}"/>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569901" y="2826233"/>
            <a:ext cx="2057400" cy="2057400"/>
          </a:xfrm>
          <a:prstGeom prst="rect">
            <a:avLst/>
          </a:prstGeom>
        </p:spPr>
      </p:pic>
      <p:sp>
        <p:nvSpPr>
          <p:cNvPr id="32" name="Right Arrow 31">
            <a:extLst>
              <a:ext uri="{FF2B5EF4-FFF2-40B4-BE49-F238E27FC236}">
                <a16:creationId xmlns:a16="http://schemas.microsoft.com/office/drawing/2014/main" id="{0182D7F2-E1CA-BA1F-71CF-D1649A1A026F}"/>
              </a:ext>
            </a:extLst>
          </p:cNvPr>
          <p:cNvSpPr/>
          <p:nvPr/>
        </p:nvSpPr>
        <p:spPr>
          <a:xfrm>
            <a:off x="2840044" y="3620156"/>
            <a:ext cx="561328" cy="3366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a:extLst>
              <a:ext uri="{FF2B5EF4-FFF2-40B4-BE49-F238E27FC236}">
                <a16:creationId xmlns:a16="http://schemas.microsoft.com/office/drawing/2014/main" id="{4EF03E5E-3B65-7552-425E-E5A0D37BE3DD}"/>
              </a:ext>
            </a:extLst>
          </p:cNvPr>
          <p:cNvSpPr/>
          <p:nvPr/>
        </p:nvSpPr>
        <p:spPr>
          <a:xfrm>
            <a:off x="6024586" y="3620156"/>
            <a:ext cx="561328" cy="3366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Document outline">
            <a:extLst>
              <a:ext uri="{FF2B5EF4-FFF2-40B4-BE49-F238E27FC236}">
                <a16:creationId xmlns:a16="http://schemas.microsoft.com/office/drawing/2014/main" id="{CBE4D9FA-2810-AAD4-400A-B828AD882F3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91708" y="3230408"/>
            <a:ext cx="1146126" cy="1146126"/>
          </a:xfrm>
          <a:prstGeom prst="rect">
            <a:avLst/>
          </a:prstGeom>
        </p:spPr>
      </p:pic>
      <p:pic>
        <p:nvPicPr>
          <p:cNvPr id="35" name="Graphic 34" descr="Document outline">
            <a:extLst>
              <a:ext uri="{FF2B5EF4-FFF2-40B4-BE49-F238E27FC236}">
                <a16:creationId xmlns:a16="http://schemas.microsoft.com/office/drawing/2014/main" id="{5BED5018-4EDD-6081-2AFB-2652D021FEC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18214" y="3702283"/>
            <a:ext cx="1146126" cy="1146126"/>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06F0097-2232-270A-4C88-1A6C468B185D}"/>
                  </a:ext>
                </a:extLst>
              </p:cNvPr>
              <p:cNvSpPr txBox="1"/>
              <p:nvPr/>
            </p:nvSpPr>
            <p:spPr>
              <a:xfrm>
                <a:off x="6877216" y="4339354"/>
                <a:ext cx="2286972" cy="453137"/>
              </a:xfrm>
              <a:prstGeom prst="rect">
                <a:avLst/>
              </a:prstGeom>
              <a:noFill/>
            </p:spPr>
            <p:txBody>
              <a:bodyPr wrap="none" rtlCol="0">
                <a:spAutoFit/>
              </a:bodyPr>
              <a:lstStyle/>
              <a:p>
                <a:pPr algn="ctr"/>
                <a:r>
                  <a:rPr lang="en-US" sz="2200" dirty="0"/>
                  <a:t>Input </a:t>
                </a:r>
                <a14:m>
                  <m:oMath xmlns:m="http://schemas.openxmlformats.org/officeDocument/2006/math">
                    <m:r>
                      <a:rPr lang="en-US" sz="2400" b="0" i="1" smtClean="0">
                        <a:latin typeface="Cambria Math" panose="02040503050406030204" pitchFamily="18" charset="0"/>
                        <a:cs typeface="Arial"/>
                      </a:rPr>
                      <m:t>𝛾</m:t>
                    </m:r>
                  </m:oMath>
                </a14:m>
                <a:r>
                  <a:rPr lang="en-US" sz="2200" baseline="-25000" dirty="0"/>
                  <a:t>1</a:t>
                </a:r>
                <a:r>
                  <a:rPr lang="en-US" sz="2200" dirty="0"/>
                  <a:t> ?</a:t>
                </a:r>
                <a14:m>
                  <m:oMath xmlns:m="http://schemas.openxmlformats.org/officeDocument/2006/math">
                    <m:r>
                      <a:rPr lang="en-US" sz="2400" b="0" i="0" smtClean="0">
                        <a:solidFill>
                          <a:prstClr val="black"/>
                        </a:solidFill>
                        <a:latin typeface="Cambria Math" panose="02040503050406030204" pitchFamily="18" charset="0"/>
                        <a:cs typeface="Arial"/>
                      </a:rPr>
                      <m:t> </m:t>
                    </m:r>
                    <m:r>
                      <a:rPr lang="en-US" sz="2400" i="1">
                        <a:solidFill>
                          <a:prstClr val="black"/>
                        </a:solidFill>
                        <a:latin typeface="Cambria Math" panose="02040503050406030204" pitchFamily="18" charset="0"/>
                        <a:cs typeface="Arial"/>
                      </a:rPr>
                      <m:t>𝛾</m:t>
                    </m:r>
                  </m:oMath>
                </a14:m>
                <a:r>
                  <a:rPr lang="en-US" sz="2000" baseline="-25000" dirty="0"/>
                  <a:t>2</a:t>
                </a:r>
                <a:r>
                  <a:rPr lang="en-US" sz="2000" dirty="0"/>
                  <a:t>? </a:t>
                </a:r>
                <a14:m>
                  <m:oMath xmlns:m="http://schemas.openxmlformats.org/officeDocument/2006/math">
                    <m:r>
                      <a:rPr lang="en-US" sz="2400" i="1">
                        <a:solidFill>
                          <a:prstClr val="black"/>
                        </a:solidFill>
                        <a:latin typeface="Cambria Math" panose="02040503050406030204" pitchFamily="18" charset="0"/>
                        <a:cs typeface="Arial"/>
                      </a:rPr>
                      <m:t>𝛾</m:t>
                    </m:r>
                  </m:oMath>
                </a14:m>
                <a:r>
                  <a:rPr lang="en-US" sz="2000" baseline="-25000" dirty="0"/>
                  <a:t>3</a:t>
                </a:r>
                <a:r>
                  <a:rPr lang="en-US" sz="2000" dirty="0"/>
                  <a:t>?</a:t>
                </a:r>
                <a:endParaRPr lang="en-US" sz="2200" baseline="-25000" dirty="0"/>
              </a:p>
            </p:txBody>
          </p:sp>
        </mc:Choice>
        <mc:Fallback xmlns="">
          <p:sp>
            <p:nvSpPr>
              <p:cNvPr id="36" name="TextBox 35">
                <a:extLst>
                  <a:ext uri="{FF2B5EF4-FFF2-40B4-BE49-F238E27FC236}">
                    <a16:creationId xmlns:a16="http://schemas.microsoft.com/office/drawing/2014/main" id="{706F0097-2232-270A-4C88-1A6C468B185D}"/>
                  </a:ext>
                </a:extLst>
              </p:cNvPr>
              <p:cNvSpPr txBox="1">
                <a:spLocks noRot="1" noChangeAspect="1" noMove="1" noResize="1" noEditPoints="1" noAdjustHandles="1" noChangeArrowheads="1" noChangeShapeType="1" noTextEdit="1"/>
              </p:cNvSpPr>
              <p:nvPr/>
            </p:nvSpPr>
            <p:spPr>
              <a:xfrm>
                <a:off x="6877216" y="4339354"/>
                <a:ext cx="2286972" cy="453137"/>
              </a:xfrm>
              <a:prstGeom prst="rect">
                <a:avLst/>
              </a:prstGeom>
              <a:blipFill>
                <a:blip r:embed="rId11"/>
                <a:stretch>
                  <a:fillRect l="-1657" t="-2703" r="-1657" b="-24324"/>
                </a:stretch>
              </a:blipFill>
            </p:spPr>
            <p:txBody>
              <a:bodyPr/>
              <a:lstStyle/>
              <a:p>
                <a:r>
                  <a:rPr lang="en-US">
                    <a:noFill/>
                  </a:rPr>
                  <a:t> </a:t>
                </a:r>
              </a:p>
            </p:txBody>
          </p:sp>
        </mc:Fallback>
      </mc:AlternateContent>
      <p:pic>
        <p:nvPicPr>
          <p:cNvPr id="37" name="Graphic 36" descr="Document outline">
            <a:extLst>
              <a:ext uri="{FF2B5EF4-FFF2-40B4-BE49-F238E27FC236}">
                <a16:creationId xmlns:a16="http://schemas.microsoft.com/office/drawing/2014/main" id="{2091336B-D61B-7F6F-A25F-1545C571DA1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12162" y="2642364"/>
            <a:ext cx="1146126" cy="1146126"/>
          </a:xfrm>
          <a:prstGeom prst="rect">
            <a:avLst/>
          </a:prstGeom>
        </p:spPr>
      </p:pic>
      <p:pic>
        <p:nvPicPr>
          <p:cNvPr id="41" name="Graphic 40" descr="Document outline">
            <a:extLst>
              <a:ext uri="{FF2B5EF4-FFF2-40B4-BE49-F238E27FC236}">
                <a16:creationId xmlns:a16="http://schemas.microsoft.com/office/drawing/2014/main" id="{9459341D-763B-2772-3006-E2F1CB441CE4}"/>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014958" y="3230408"/>
            <a:ext cx="1146126" cy="1146126"/>
          </a:xfrm>
          <a:prstGeom prst="rect">
            <a:avLst/>
          </a:prstGeom>
        </p:spPr>
      </p:pic>
      <p:pic>
        <p:nvPicPr>
          <p:cNvPr id="14" name="Picture 13" descr="A cartoon emoji with two eyes and mouth open&#10;&#10;Description automatically generated">
            <a:extLst>
              <a:ext uri="{FF2B5EF4-FFF2-40B4-BE49-F238E27FC236}">
                <a16:creationId xmlns:a16="http://schemas.microsoft.com/office/drawing/2014/main" id="{9AE58CC7-70AA-3EA4-CF2B-D7803DEE31B2}"/>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3689118" y="3019342"/>
            <a:ext cx="1818965" cy="1818965"/>
          </a:xfrm>
          <a:prstGeom prst="rect">
            <a:avLst/>
          </a:prstGeom>
        </p:spPr>
      </p:pic>
      <p:sp>
        <p:nvSpPr>
          <p:cNvPr id="51" name="Footer Placeholder 50">
            <a:extLst>
              <a:ext uri="{FF2B5EF4-FFF2-40B4-BE49-F238E27FC236}">
                <a16:creationId xmlns:a16="http://schemas.microsoft.com/office/drawing/2014/main" id="{796CAA0F-88E0-82CA-C0F4-A12A15A54150}"/>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52" name="Slide Number Placeholder 51">
            <a:extLst>
              <a:ext uri="{FF2B5EF4-FFF2-40B4-BE49-F238E27FC236}">
                <a16:creationId xmlns:a16="http://schemas.microsoft.com/office/drawing/2014/main" id="{26A2DE78-1CA5-670A-90A2-64C4B7F1C219}"/>
              </a:ext>
            </a:extLst>
          </p:cNvPr>
          <p:cNvSpPr>
            <a:spLocks noGrp="1"/>
          </p:cNvSpPr>
          <p:nvPr>
            <p:ph type="sldNum" sz="quarter" idx="12"/>
          </p:nvPr>
        </p:nvSpPr>
        <p:spPr/>
        <p:txBody>
          <a:bodyPr/>
          <a:lstStyle/>
          <a:p>
            <a:fld id="{336066B3-E7BA-2E47-AC3D-47A3C6D99DFD}" type="slidenum">
              <a:rPr lang="en-US" smtClean="0"/>
              <a:t>12</a:t>
            </a:fld>
            <a:endParaRPr lang="en-US"/>
          </a:p>
        </p:txBody>
      </p:sp>
    </p:spTree>
    <p:extLst>
      <p:ext uri="{BB962C8B-B14F-4D97-AF65-F5344CB8AC3E}">
        <p14:creationId xmlns:p14="http://schemas.microsoft.com/office/powerpoint/2010/main" val="42099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 -0.01736 L 0.46979 0.08356 " pathEditMode="relative" ptsTypes="AA">
                                      <p:cBhvr>
                                        <p:cTn id="6" dur="2000" fill="hold"/>
                                        <p:tgtEl>
                                          <p:spTgt spid="37"/>
                                        </p:tgtEl>
                                        <p:attrNameLst>
                                          <p:attrName>ppt_x</p:attrName>
                                          <p:attrName>ppt_y</p:attrName>
                                        </p:attrNameLst>
                                      </p:cBhvr>
                                    </p:animMotion>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0.01042 -0.00232 L 0.47761 0.00231 " pathEditMode="relative" ptsTypes="AA">
                                      <p:cBhvr>
                                        <p:cTn id="10" dur="2000" fill="hold"/>
                                        <p:tgtEl>
                                          <p:spTgt spid="34"/>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003 0.03449 L 0.45092 -0.06134 " pathEditMode="relative" ptsTypes="AA">
                                      <p:cBhvr>
                                        <p:cTn id="12" dur="2000" fill="hold"/>
                                        <p:tgtEl>
                                          <p:spTgt spid="35"/>
                                        </p:tgtEl>
                                        <p:attrNameLst>
                                          <p:attrName>ppt_x</p:attrName>
                                          <p:attrName>ppt_y</p:attrName>
                                        </p:attrNameLst>
                                      </p:cBhvr>
                                    </p:animMotion>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par>
                          <p:cTn id="15" fill="hold">
                            <p:stCondLst>
                              <p:cond delay="2000"/>
                            </p:stCondLst>
                            <p:childTnLst>
                              <p:par>
                                <p:cTn id="16" presetID="1" presetClass="exit" presetSubtype="0" fill="hold" nodeType="afterEffect">
                                  <p:stCondLst>
                                    <p:cond delay="1000"/>
                                  </p:stCondLst>
                                  <p:childTnLst>
                                    <p:set>
                                      <p:cBhvr>
                                        <p:cTn id="17" dur="1" fill="hold">
                                          <p:stCondLst>
                                            <p:cond delay="0"/>
                                          </p:stCondLst>
                                        </p:cTn>
                                        <p:tgtEl>
                                          <p:spTgt spid="31"/>
                                        </p:tgtEl>
                                        <p:attrNameLst>
                                          <p:attrName>style.visibility</p:attrName>
                                        </p:attrNameLst>
                                      </p:cBhvr>
                                      <p:to>
                                        <p:strVal val="hidden"/>
                                      </p:to>
                                    </p:set>
                                  </p:childTnLst>
                                </p:cTn>
                              </p:par>
                              <p:par>
                                <p:cTn id="18" presetID="1" presetClass="entr" presetSubtype="0" fill="hold" nodeType="withEffect">
                                  <p:stCondLst>
                                    <p:cond delay="70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26" presetClass="emph" presetSubtype="0" fill="hold" grpId="1" nodeType="withEffect">
                                  <p:stCondLst>
                                    <p:cond delay="0"/>
                                  </p:stCondLst>
                                  <p:childTnLst>
                                    <p:animEffect transition="out" filter="fade">
                                      <p:cBhvr>
                                        <p:cTn id="25" dur="500" tmFilter="0, 0; .2, .5; .8, .5; 1, 0"/>
                                        <p:tgtEl>
                                          <p:spTgt spid="36"/>
                                        </p:tgtEl>
                                      </p:cBhvr>
                                    </p:animEffect>
                                    <p:animScale>
                                      <p:cBhvr>
                                        <p:cTn id="26"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P spid="3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B8BD-9DBF-7B15-CAB9-2865941E92F2}"/>
              </a:ext>
            </a:extLst>
          </p:cNvPr>
          <p:cNvSpPr>
            <a:spLocks noGrp="1"/>
          </p:cNvSpPr>
          <p:nvPr>
            <p:ph type="title"/>
          </p:nvPr>
        </p:nvSpPr>
        <p:spPr/>
        <p:txBody>
          <a:bodyPr/>
          <a:lstStyle/>
          <a:p>
            <a:r>
              <a:rPr lang="en-US" dirty="0"/>
              <a:t>What makes a trace </a:t>
            </a:r>
            <a:r>
              <a:rPr lang="en-US" i="1" dirty="0"/>
              <a:t>useful</a:t>
            </a:r>
            <a:r>
              <a:rPr lang="en-US" dirty="0"/>
              <a:t>?</a:t>
            </a:r>
          </a:p>
        </p:txBody>
      </p:sp>
      <p:sp>
        <p:nvSpPr>
          <p:cNvPr id="3" name="Content Placeholder 2">
            <a:extLst>
              <a:ext uri="{FF2B5EF4-FFF2-40B4-BE49-F238E27FC236}">
                <a16:creationId xmlns:a16="http://schemas.microsoft.com/office/drawing/2014/main" id="{518F6357-A4F1-1E39-F57D-8FA5D2C5A9DF}"/>
              </a:ext>
            </a:extLst>
          </p:cNvPr>
          <p:cNvSpPr>
            <a:spLocks noGrp="1"/>
          </p:cNvSpPr>
          <p:nvPr>
            <p:ph idx="1"/>
          </p:nvPr>
        </p:nvSpPr>
        <p:spPr/>
        <p:txBody>
          <a:bodyPr/>
          <a:lstStyle/>
          <a:p>
            <a:r>
              <a:rPr lang="en-US" dirty="0"/>
              <a:t>For architectural simulations, such as prefetching, it would be stream of memory accesses.</a:t>
            </a:r>
          </a:p>
          <a:p>
            <a:r>
              <a:rPr lang="en-US" dirty="0"/>
              <a:t>This depends on program semantics – data structures</a:t>
            </a:r>
          </a:p>
          <a:p>
            <a:r>
              <a:rPr lang="en-US" dirty="0"/>
              <a:t>For example, non-contiguous data structures such as graphs would be harder to prefetch as opposed to arrays.</a:t>
            </a:r>
          </a:p>
          <a:p>
            <a:r>
              <a:rPr lang="en-US" dirty="0"/>
              <a:t>Random obfuscation of access patterns jeopardizes the trace utility. </a:t>
            </a:r>
          </a:p>
        </p:txBody>
      </p:sp>
      <p:sp>
        <p:nvSpPr>
          <p:cNvPr id="4" name="Footer Placeholder 3">
            <a:extLst>
              <a:ext uri="{FF2B5EF4-FFF2-40B4-BE49-F238E27FC236}">
                <a16:creationId xmlns:a16="http://schemas.microsoft.com/office/drawing/2014/main" id="{A2BD8065-4910-9F4A-C223-318356DB2C96}"/>
              </a:ext>
            </a:extLst>
          </p:cNvPr>
          <p:cNvSpPr>
            <a:spLocks noGrp="1"/>
          </p:cNvSpPr>
          <p:nvPr>
            <p:ph type="ftr" sz="quarter" idx="11"/>
          </p:nvPr>
        </p:nvSpPr>
        <p:spPr/>
        <p:txBody>
          <a:bodyPr/>
          <a:lstStyle/>
          <a:p>
            <a:r>
              <a:rPr lang="en-US"/>
              <a:t>Camouflage: Utility-Aware Obfuscation for Accurate Simulation of Sensitive Program Traces</a:t>
            </a:r>
            <a:endParaRPr lang="en-US" dirty="0"/>
          </a:p>
        </p:txBody>
      </p:sp>
      <p:sp>
        <p:nvSpPr>
          <p:cNvPr id="5" name="Slide Number Placeholder 4">
            <a:extLst>
              <a:ext uri="{FF2B5EF4-FFF2-40B4-BE49-F238E27FC236}">
                <a16:creationId xmlns:a16="http://schemas.microsoft.com/office/drawing/2014/main" id="{BD210B63-65AE-2C35-AC9D-CF1957FF8B0E}"/>
              </a:ext>
            </a:extLst>
          </p:cNvPr>
          <p:cNvSpPr>
            <a:spLocks noGrp="1"/>
          </p:cNvSpPr>
          <p:nvPr>
            <p:ph type="sldNum" sz="quarter" idx="12"/>
          </p:nvPr>
        </p:nvSpPr>
        <p:spPr/>
        <p:txBody>
          <a:bodyPr/>
          <a:lstStyle/>
          <a:p>
            <a:fld id="{336066B3-E7BA-2E47-AC3D-47A3C6D99DFD}" type="slidenum">
              <a:rPr lang="en-US" smtClean="0"/>
              <a:t>13</a:t>
            </a:fld>
            <a:endParaRPr lang="en-US"/>
          </a:p>
        </p:txBody>
      </p:sp>
    </p:spTree>
    <p:extLst>
      <p:ext uri="{BB962C8B-B14F-4D97-AF65-F5344CB8AC3E}">
        <p14:creationId xmlns:p14="http://schemas.microsoft.com/office/powerpoint/2010/main" val="963423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37BF-0B6D-0A4E-27B1-B5E988850215}"/>
              </a:ext>
            </a:extLst>
          </p:cNvPr>
          <p:cNvSpPr>
            <a:spLocks noGrp="1"/>
          </p:cNvSpPr>
          <p:nvPr>
            <p:ph type="title"/>
          </p:nvPr>
        </p:nvSpPr>
        <p:spPr/>
        <p:txBody>
          <a:bodyPr/>
          <a:lstStyle/>
          <a:p>
            <a:r>
              <a:rPr lang="en-US" dirty="0"/>
              <a:t>Utility-Aware Trace Obfuscation</a:t>
            </a:r>
          </a:p>
        </p:txBody>
      </p:sp>
      <p:sp>
        <p:nvSpPr>
          <p:cNvPr id="3" name="Content Placeholder 2">
            <a:extLst>
              <a:ext uri="{FF2B5EF4-FFF2-40B4-BE49-F238E27FC236}">
                <a16:creationId xmlns:a16="http://schemas.microsoft.com/office/drawing/2014/main" id="{E6F27080-E923-6C02-30BA-7B8D24A472CC}"/>
              </a:ext>
            </a:extLst>
          </p:cNvPr>
          <p:cNvSpPr>
            <a:spLocks noGrp="1"/>
          </p:cNvSpPr>
          <p:nvPr>
            <p:ph idx="1"/>
          </p:nvPr>
        </p:nvSpPr>
        <p:spPr>
          <a:xfrm>
            <a:off x="838200" y="1825626"/>
            <a:ext cx="10515600" cy="847570"/>
          </a:xfrm>
        </p:spPr>
        <p:txBody>
          <a:bodyPr>
            <a:normAutofit lnSpcReduction="10000"/>
          </a:bodyPr>
          <a:lstStyle/>
          <a:p>
            <a:r>
              <a:rPr lang="en-US" dirty="0"/>
              <a:t>For data structures with contiguous memory layout, such as a data-dependent array </a:t>
            </a:r>
          </a:p>
        </p:txBody>
      </p:sp>
      <p:sp>
        <p:nvSpPr>
          <p:cNvPr id="7" name="TextBox 6">
            <a:extLst>
              <a:ext uri="{FF2B5EF4-FFF2-40B4-BE49-F238E27FC236}">
                <a16:creationId xmlns:a16="http://schemas.microsoft.com/office/drawing/2014/main" id="{FB006BF8-2E4F-2764-14EB-F4C381AC6AC6}"/>
              </a:ext>
            </a:extLst>
          </p:cNvPr>
          <p:cNvSpPr txBox="1"/>
          <p:nvPr/>
        </p:nvSpPr>
        <p:spPr>
          <a:xfrm>
            <a:off x="1228344" y="3344663"/>
            <a:ext cx="1402080"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Pixel 14</a:t>
            </a:r>
          </a:p>
        </p:txBody>
      </p:sp>
      <p:sp>
        <p:nvSpPr>
          <p:cNvPr id="8" name="TextBox 7">
            <a:extLst>
              <a:ext uri="{FF2B5EF4-FFF2-40B4-BE49-F238E27FC236}">
                <a16:creationId xmlns:a16="http://schemas.microsoft.com/office/drawing/2014/main" id="{D12597EA-ACD6-AD47-3FB7-A147B044EAE5}"/>
              </a:ext>
            </a:extLst>
          </p:cNvPr>
          <p:cNvSpPr txBox="1"/>
          <p:nvPr/>
        </p:nvSpPr>
        <p:spPr>
          <a:xfrm>
            <a:off x="1228344" y="3967957"/>
            <a:ext cx="1402080"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Pixel 2</a:t>
            </a:r>
          </a:p>
        </p:txBody>
      </p:sp>
      <p:sp>
        <p:nvSpPr>
          <p:cNvPr id="9" name="TextBox 8">
            <a:extLst>
              <a:ext uri="{FF2B5EF4-FFF2-40B4-BE49-F238E27FC236}">
                <a16:creationId xmlns:a16="http://schemas.microsoft.com/office/drawing/2014/main" id="{2A3C43BA-DCEE-3AD7-6AB9-10F58F4942E4}"/>
              </a:ext>
            </a:extLst>
          </p:cNvPr>
          <p:cNvSpPr txBox="1"/>
          <p:nvPr/>
        </p:nvSpPr>
        <p:spPr>
          <a:xfrm>
            <a:off x="1228344" y="4591252"/>
            <a:ext cx="1402080"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Pixel 7</a:t>
            </a:r>
          </a:p>
        </p:txBody>
      </p:sp>
      <p:sp>
        <p:nvSpPr>
          <p:cNvPr id="10" name="TextBox 9">
            <a:extLst>
              <a:ext uri="{FF2B5EF4-FFF2-40B4-BE49-F238E27FC236}">
                <a16:creationId xmlns:a16="http://schemas.microsoft.com/office/drawing/2014/main" id="{CA2C9152-8528-3A08-6EEC-33A21135BA11}"/>
              </a:ext>
            </a:extLst>
          </p:cNvPr>
          <p:cNvSpPr txBox="1"/>
          <p:nvPr/>
        </p:nvSpPr>
        <p:spPr>
          <a:xfrm>
            <a:off x="1228344" y="5214546"/>
            <a:ext cx="1402080"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Pixel 109</a:t>
            </a:r>
          </a:p>
        </p:txBody>
      </p:sp>
      <p:sp>
        <p:nvSpPr>
          <p:cNvPr id="11" name="TextBox 10">
            <a:extLst>
              <a:ext uri="{FF2B5EF4-FFF2-40B4-BE49-F238E27FC236}">
                <a16:creationId xmlns:a16="http://schemas.microsoft.com/office/drawing/2014/main" id="{A6B9E1B3-DEDF-6D0A-493D-A3D64E514927}"/>
              </a:ext>
            </a:extLst>
          </p:cNvPr>
          <p:cNvSpPr txBox="1"/>
          <p:nvPr/>
        </p:nvSpPr>
        <p:spPr>
          <a:xfrm>
            <a:off x="1228344" y="5837840"/>
            <a:ext cx="1402080"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Pixel 1</a:t>
            </a:r>
          </a:p>
        </p:txBody>
      </p:sp>
      <p:sp>
        <p:nvSpPr>
          <p:cNvPr id="12" name="Rectangle 11">
            <a:extLst>
              <a:ext uri="{FF2B5EF4-FFF2-40B4-BE49-F238E27FC236}">
                <a16:creationId xmlns:a16="http://schemas.microsoft.com/office/drawing/2014/main" id="{588C2F28-3964-09F2-F901-9705B166436E}"/>
              </a:ext>
            </a:extLst>
          </p:cNvPr>
          <p:cNvSpPr/>
          <p:nvPr/>
        </p:nvSpPr>
        <p:spPr>
          <a:xfrm>
            <a:off x="3389376" y="3307895"/>
            <a:ext cx="658368" cy="2978796"/>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3" name="TextBox 12">
            <a:extLst>
              <a:ext uri="{FF2B5EF4-FFF2-40B4-BE49-F238E27FC236}">
                <a16:creationId xmlns:a16="http://schemas.microsoft.com/office/drawing/2014/main" id="{53E27C0C-3C27-710A-594C-BEFDB1BDA2CB}"/>
              </a:ext>
            </a:extLst>
          </p:cNvPr>
          <p:cNvSpPr txBox="1"/>
          <p:nvPr/>
        </p:nvSpPr>
        <p:spPr>
          <a:xfrm>
            <a:off x="4547616" y="3344663"/>
            <a:ext cx="658368"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00</a:t>
            </a:r>
          </a:p>
        </p:txBody>
      </p:sp>
      <p:sp>
        <p:nvSpPr>
          <p:cNvPr id="14" name="TextBox 13">
            <a:extLst>
              <a:ext uri="{FF2B5EF4-FFF2-40B4-BE49-F238E27FC236}">
                <a16:creationId xmlns:a16="http://schemas.microsoft.com/office/drawing/2014/main" id="{0554A0D8-B9D3-C3DA-D7CE-DFE62966B37B}"/>
              </a:ext>
            </a:extLst>
          </p:cNvPr>
          <p:cNvSpPr txBox="1"/>
          <p:nvPr/>
        </p:nvSpPr>
        <p:spPr>
          <a:xfrm>
            <a:off x="4547616" y="3967957"/>
            <a:ext cx="658368"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01</a:t>
            </a:r>
          </a:p>
        </p:txBody>
      </p:sp>
      <p:sp>
        <p:nvSpPr>
          <p:cNvPr id="15" name="TextBox 14">
            <a:extLst>
              <a:ext uri="{FF2B5EF4-FFF2-40B4-BE49-F238E27FC236}">
                <a16:creationId xmlns:a16="http://schemas.microsoft.com/office/drawing/2014/main" id="{08972105-B589-8DAC-0FAC-40AF5D916A73}"/>
              </a:ext>
            </a:extLst>
          </p:cNvPr>
          <p:cNvSpPr txBox="1"/>
          <p:nvPr/>
        </p:nvSpPr>
        <p:spPr>
          <a:xfrm>
            <a:off x="4547616" y="4591252"/>
            <a:ext cx="658368"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02</a:t>
            </a:r>
          </a:p>
        </p:txBody>
      </p:sp>
      <p:sp>
        <p:nvSpPr>
          <p:cNvPr id="17" name="TextBox 16">
            <a:extLst>
              <a:ext uri="{FF2B5EF4-FFF2-40B4-BE49-F238E27FC236}">
                <a16:creationId xmlns:a16="http://schemas.microsoft.com/office/drawing/2014/main" id="{8F20B5F0-B85B-CE7B-CE56-7600863BEB8A}"/>
              </a:ext>
            </a:extLst>
          </p:cNvPr>
          <p:cNvSpPr txBox="1"/>
          <p:nvPr/>
        </p:nvSpPr>
        <p:spPr>
          <a:xfrm>
            <a:off x="4547616" y="5837840"/>
            <a:ext cx="658368"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256</a:t>
            </a:r>
          </a:p>
        </p:txBody>
      </p:sp>
      <p:sp>
        <p:nvSpPr>
          <p:cNvPr id="18" name="TextBox 17">
            <a:extLst>
              <a:ext uri="{FF2B5EF4-FFF2-40B4-BE49-F238E27FC236}">
                <a16:creationId xmlns:a16="http://schemas.microsoft.com/office/drawing/2014/main" id="{3D72FC6F-6E9F-A7EF-0E7C-DB69A22E0617}"/>
              </a:ext>
            </a:extLst>
          </p:cNvPr>
          <p:cNvSpPr txBox="1"/>
          <p:nvPr/>
        </p:nvSpPr>
        <p:spPr>
          <a:xfrm>
            <a:off x="5395722" y="3344663"/>
            <a:ext cx="1085088" cy="4308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2710</a:t>
            </a:r>
          </a:p>
        </p:txBody>
      </p:sp>
      <p:sp>
        <p:nvSpPr>
          <p:cNvPr id="20" name="TextBox 19">
            <a:extLst>
              <a:ext uri="{FF2B5EF4-FFF2-40B4-BE49-F238E27FC236}">
                <a16:creationId xmlns:a16="http://schemas.microsoft.com/office/drawing/2014/main" id="{103AA1D9-5444-8E9E-79BD-78E11882C85A}"/>
              </a:ext>
            </a:extLst>
          </p:cNvPr>
          <p:cNvSpPr txBox="1"/>
          <p:nvPr/>
        </p:nvSpPr>
        <p:spPr>
          <a:xfrm>
            <a:off x="5395722" y="3967957"/>
            <a:ext cx="1085088" cy="4308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887</a:t>
            </a:r>
          </a:p>
        </p:txBody>
      </p:sp>
      <p:sp>
        <p:nvSpPr>
          <p:cNvPr id="21" name="TextBox 20">
            <a:extLst>
              <a:ext uri="{FF2B5EF4-FFF2-40B4-BE49-F238E27FC236}">
                <a16:creationId xmlns:a16="http://schemas.microsoft.com/office/drawing/2014/main" id="{555918B7-779B-1333-9196-279FAA42DA66}"/>
              </a:ext>
            </a:extLst>
          </p:cNvPr>
          <p:cNvSpPr txBox="1"/>
          <p:nvPr/>
        </p:nvSpPr>
        <p:spPr>
          <a:xfrm>
            <a:off x="5395722" y="4591252"/>
            <a:ext cx="1085088" cy="4308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53</a:t>
            </a:r>
          </a:p>
        </p:txBody>
      </p:sp>
      <p:sp>
        <p:nvSpPr>
          <p:cNvPr id="23" name="TextBox 22">
            <a:extLst>
              <a:ext uri="{FF2B5EF4-FFF2-40B4-BE49-F238E27FC236}">
                <a16:creationId xmlns:a16="http://schemas.microsoft.com/office/drawing/2014/main" id="{73422743-4896-254A-E42A-8D117CEC7FFD}"/>
              </a:ext>
            </a:extLst>
          </p:cNvPr>
          <p:cNvSpPr txBox="1"/>
          <p:nvPr/>
        </p:nvSpPr>
        <p:spPr>
          <a:xfrm>
            <a:off x="5395722" y="5837840"/>
            <a:ext cx="1085088" cy="4308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558</a:t>
            </a:r>
          </a:p>
        </p:txBody>
      </p:sp>
      <p:sp>
        <p:nvSpPr>
          <p:cNvPr id="24" name="TextBox 23">
            <a:extLst>
              <a:ext uri="{FF2B5EF4-FFF2-40B4-BE49-F238E27FC236}">
                <a16:creationId xmlns:a16="http://schemas.microsoft.com/office/drawing/2014/main" id="{30794C98-7705-48AA-55A9-7C3246DCFF3C}"/>
              </a:ext>
            </a:extLst>
          </p:cNvPr>
          <p:cNvSpPr txBox="1"/>
          <p:nvPr/>
        </p:nvSpPr>
        <p:spPr>
          <a:xfrm>
            <a:off x="1579801" y="2834825"/>
            <a:ext cx="699166" cy="400110"/>
          </a:xfrm>
          <a:prstGeom prst="rect">
            <a:avLst/>
          </a:prstGeom>
          <a:noFill/>
        </p:spPr>
        <p:txBody>
          <a:bodyPr wrap="none" rtlCol="0">
            <a:spAutoFit/>
          </a:bodyPr>
          <a:lstStyle/>
          <a:p>
            <a:pPr algn="ctr"/>
            <a:r>
              <a:rPr lang="en-US" sz="2000" dirty="0"/>
              <a:t>Keys</a:t>
            </a:r>
          </a:p>
        </p:txBody>
      </p:sp>
      <p:sp>
        <p:nvSpPr>
          <p:cNvPr id="25" name="TextBox 24">
            <a:extLst>
              <a:ext uri="{FF2B5EF4-FFF2-40B4-BE49-F238E27FC236}">
                <a16:creationId xmlns:a16="http://schemas.microsoft.com/office/drawing/2014/main" id="{3EC53F0D-22D8-5801-7186-B163F038B8EB}"/>
              </a:ext>
            </a:extLst>
          </p:cNvPr>
          <p:cNvSpPr txBox="1"/>
          <p:nvPr/>
        </p:nvSpPr>
        <p:spPr>
          <a:xfrm>
            <a:off x="3139909" y="2569906"/>
            <a:ext cx="1157302" cy="707886"/>
          </a:xfrm>
          <a:prstGeom prst="rect">
            <a:avLst/>
          </a:prstGeom>
          <a:noFill/>
        </p:spPr>
        <p:txBody>
          <a:bodyPr wrap="square" rtlCol="0">
            <a:spAutoFit/>
          </a:bodyPr>
          <a:lstStyle/>
          <a:p>
            <a:pPr algn="ctr"/>
            <a:r>
              <a:rPr lang="en-US" sz="2000" dirty="0"/>
              <a:t>Hash function</a:t>
            </a:r>
          </a:p>
        </p:txBody>
      </p:sp>
      <p:sp>
        <p:nvSpPr>
          <p:cNvPr id="26" name="TextBox 25">
            <a:extLst>
              <a:ext uri="{FF2B5EF4-FFF2-40B4-BE49-F238E27FC236}">
                <a16:creationId xmlns:a16="http://schemas.microsoft.com/office/drawing/2014/main" id="{994C2F10-29CC-AA94-FC27-2ADF3B3E5925}"/>
              </a:ext>
            </a:extLst>
          </p:cNvPr>
          <p:cNvSpPr txBox="1"/>
          <p:nvPr/>
        </p:nvSpPr>
        <p:spPr>
          <a:xfrm>
            <a:off x="4780964" y="2808134"/>
            <a:ext cx="1157302" cy="400110"/>
          </a:xfrm>
          <a:prstGeom prst="rect">
            <a:avLst/>
          </a:prstGeom>
          <a:noFill/>
        </p:spPr>
        <p:txBody>
          <a:bodyPr wrap="square" rtlCol="0">
            <a:spAutoFit/>
          </a:bodyPr>
          <a:lstStyle/>
          <a:p>
            <a:pPr algn="ctr"/>
            <a:r>
              <a:rPr lang="en-US" sz="2000" dirty="0"/>
              <a:t>Buckets</a:t>
            </a:r>
          </a:p>
        </p:txBody>
      </p:sp>
      <p:cxnSp>
        <p:nvCxnSpPr>
          <p:cNvPr id="28" name="Straight Arrow Connector 27">
            <a:extLst>
              <a:ext uri="{FF2B5EF4-FFF2-40B4-BE49-F238E27FC236}">
                <a16:creationId xmlns:a16="http://schemas.microsoft.com/office/drawing/2014/main" id="{E3C4C48B-BB21-382B-C3C7-5E16D462C522}"/>
              </a:ext>
            </a:extLst>
          </p:cNvPr>
          <p:cNvCxnSpPr>
            <a:stCxn id="8" idx="3"/>
            <a:endCxn id="15" idx="1"/>
          </p:cNvCxnSpPr>
          <p:nvPr/>
        </p:nvCxnSpPr>
        <p:spPr>
          <a:xfrm>
            <a:off x="2630424" y="4183401"/>
            <a:ext cx="1917192" cy="6232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72096ACB-DB1D-6EF4-FFB5-B65A86318D2A}"/>
              </a:ext>
            </a:extLst>
          </p:cNvPr>
          <p:cNvCxnSpPr>
            <a:cxnSpLocks/>
            <a:stCxn id="11" idx="3"/>
            <a:endCxn id="14" idx="1"/>
          </p:cNvCxnSpPr>
          <p:nvPr/>
        </p:nvCxnSpPr>
        <p:spPr>
          <a:xfrm flipV="1">
            <a:off x="2630424" y="4183401"/>
            <a:ext cx="1917192" cy="18698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028" name="Picture 4">
            <a:extLst>
              <a:ext uri="{FF2B5EF4-FFF2-40B4-BE49-F238E27FC236}">
                <a16:creationId xmlns:a16="http://schemas.microsoft.com/office/drawing/2014/main" id="{FE61C2F1-58AC-FAB2-855C-F6DA79722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325" y="2923849"/>
            <a:ext cx="4965700" cy="3390900"/>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7AB6C6C7-96C3-B2F7-A44C-115595FC5A88}"/>
              </a:ext>
            </a:extLst>
          </p:cNvPr>
          <p:cNvSpPr/>
          <p:nvPr/>
        </p:nvSpPr>
        <p:spPr>
          <a:xfrm>
            <a:off x="4879085" y="5246848"/>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200"/>
          </a:p>
        </p:txBody>
      </p:sp>
      <p:sp>
        <p:nvSpPr>
          <p:cNvPr id="37" name="Oval 36">
            <a:extLst>
              <a:ext uri="{FF2B5EF4-FFF2-40B4-BE49-F238E27FC236}">
                <a16:creationId xmlns:a16="http://schemas.microsoft.com/office/drawing/2014/main" id="{A1432FDC-28BD-01F8-4EE1-CADDF867EF83}"/>
              </a:ext>
            </a:extLst>
          </p:cNvPr>
          <p:cNvSpPr/>
          <p:nvPr/>
        </p:nvSpPr>
        <p:spPr>
          <a:xfrm>
            <a:off x="4879085" y="5444015"/>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200"/>
          </a:p>
        </p:txBody>
      </p:sp>
      <p:sp>
        <p:nvSpPr>
          <p:cNvPr id="38" name="Oval 37">
            <a:extLst>
              <a:ext uri="{FF2B5EF4-FFF2-40B4-BE49-F238E27FC236}">
                <a16:creationId xmlns:a16="http://schemas.microsoft.com/office/drawing/2014/main" id="{B76D7CC4-C278-1685-A5D7-75F1D638B8A1}"/>
              </a:ext>
            </a:extLst>
          </p:cNvPr>
          <p:cNvSpPr/>
          <p:nvPr/>
        </p:nvSpPr>
        <p:spPr>
          <a:xfrm>
            <a:off x="4879085" y="5665566"/>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200"/>
          </a:p>
        </p:txBody>
      </p:sp>
      <p:sp>
        <p:nvSpPr>
          <p:cNvPr id="39" name="Oval 38">
            <a:extLst>
              <a:ext uri="{FF2B5EF4-FFF2-40B4-BE49-F238E27FC236}">
                <a16:creationId xmlns:a16="http://schemas.microsoft.com/office/drawing/2014/main" id="{8423D234-C26B-26E9-2B62-ABF6613CE148}"/>
              </a:ext>
            </a:extLst>
          </p:cNvPr>
          <p:cNvSpPr/>
          <p:nvPr/>
        </p:nvSpPr>
        <p:spPr>
          <a:xfrm>
            <a:off x="5904357" y="5246848"/>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200"/>
          </a:p>
        </p:txBody>
      </p:sp>
      <p:sp>
        <p:nvSpPr>
          <p:cNvPr id="40" name="Oval 39">
            <a:extLst>
              <a:ext uri="{FF2B5EF4-FFF2-40B4-BE49-F238E27FC236}">
                <a16:creationId xmlns:a16="http://schemas.microsoft.com/office/drawing/2014/main" id="{D5A54579-1105-E5D4-6519-C2A0A749799A}"/>
              </a:ext>
            </a:extLst>
          </p:cNvPr>
          <p:cNvSpPr/>
          <p:nvPr/>
        </p:nvSpPr>
        <p:spPr>
          <a:xfrm>
            <a:off x="5904357" y="5444015"/>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200"/>
          </a:p>
        </p:txBody>
      </p:sp>
      <p:sp>
        <p:nvSpPr>
          <p:cNvPr id="41" name="Oval 40">
            <a:extLst>
              <a:ext uri="{FF2B5EF4-FFF2-40B4-BE49-F238E27FC236}">
                <a16:creationId xmlns:a16="http://schemas.microsoft.com/office/drawing/2014/main" id="{2E8370BF-1C89-5895-4F9B-C98541E0B7F0}"/>
              </a:ext>
            </a:extLst>
          </p:cNvPr>
          <p:cNvSpPr/>
          <p:nvPr/>
        </p:nvSpPr>
        <p:spPr>
          <a:xfrm>
            <a:off x="5904357" y="5665566"/>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200"/>
          </a:p>
        </p:txBody>
      </p:sp>
      <p:sp>
        <p:nvSpPr>
          <p:cNvPr id="43" name="Footer Placeholder 42">
            <a:extLst>
              <a:ext uri="{FF2B5EF4-FFF2-40B4-BE49-F238E27FC236}">
                <a16:creationId xmlns:a16="http://schemas.microsoft.com/office/drawing/2014/main" id="{E61E3DBE-9F9D-ED8C-835E-5AE615A85FF3}"/>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44" name="Slide Number Placeholder 43">
            <a:extLst>
              <a:ext uri="{FF2B5EF4-FFF2-40B4-BE49-F238E27FC236}">
                <a16:creationId xmlns:a16="http://schemas.microsoft.com/office/drawing/2014/main" id="{2593B5C4-9AE3-2E6F-67DC-78BC69229450}"/>
              </a:ext>
            </a:extLst>
          </p:cNvPr>
          <p:cNvSpPr>
            <a:spLocks noGrp="1"/>
          </p:cNvSpPr>
          <p:nvPr>
            <p:ph type="sldNum" sz="quarter" idx="12"/>
          </p:nvPr>
        </p:nvSpPr>
        <p:spPr/>
        <p:txBody>
          <a:bodyPr/>
          <a:lstStyle/>
          <a:p>
            <a:fld id="{336066B3-E7BA-2E47-AC3D-47A3C6D99DFD}" type="slidenum">
              <a:rPr lang="en-US" smtClean="0"/>
              <a:t>14</a:t>
            </a:fld>
            <a:endParaRPr lang="en-US"/>
          </a:p>
        </p:txBody>
      </p:sp>
    </p:spTree>
    <p:extLst>
      <p:ext uri="{BB962C8B-B14F-4D97-AF65-F5344CB8AC3E}">
        <p14:creationId xmlns:p14="http://schemas.microsoft.com/office/powerpoint/2010/main" val="32648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20" grpId="0" animBg="1"/>
      <p:bldP spid="21" grpId="0" animBg="1"/>
      <p:bldP spid="23" grpId="0" animBg="1"/>
      <p:bldP spid="25" grpId="0"/>
      <p:bldP spid="26" grpId="0"/>
      <p:bldP spid="36" grpId="0" animBg="1"/>
      <p:bldP spid="37" grpId="0" animBg="1"/>
      <p:bldP spid="38" grpId="0" animBg="1"/>
      <p:bldP spid="39" grpId="0" animBg="1"/>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B158-7C1E-DE5C-F9A4-BB6ACDBCA40E}"/>
              </a:ext>
            </a:extLst>
          </p:cNvPr>
          <p:cNvSpPr>
            <a:spLocks noGrp="1"/>
          </p:cNvSpPr>
          <p:nvPr>
            <p:ph type="title"/>
          </p:nvPr>
        </p:nvSpPr>
        <p:spPr>
          <a:xfrm>
            <a:off x="838200" y="365125"/>
            <a:ext cx="10515600" cy="1325563"/>
          </a:xfrm>
        </p:spPr>
        <p:txBody>
          <a:bodyPr anchor="ctr">
            <a:normAutofit/>
          </a:bodyPr>
          <a:lstStyle/>
          <a:p>
            <a:r>
              <a:rPr lang="en-US" dirty="0"/>
              <a:t>Utility-Aware Trace Obfuscation</a:t>
            </a:r>
          </a:p>
        </p:txBody>
      </p:sp>
      <p:sp>
        <p:nvSpPr>
          <p:cNvPr id="3" name="Content Placeholder 2">
            <a:extLst>
              <a:ext uri="{FF2B5EF4-FFF2-40B4-BE49-F238E27FC236}">
                <a16:creationId xmlns:a16="http://schemas.microsoft.com/office/drawing/2014/main" id="{85C4D855-402A-04B2-9473-C4DBC547CED1}"/>
              </a:ext>
            </a:extLst>
          </p:cNvPr>
          <p:cNvSpPr>
            <a:spLocks noGrp="1"/>
          </p:cNvSpPr>
          <p:nvPr>
            <p:ph sz="half" idx="1"/>
          </p:nvPr>
        </p:nvSpPr>
        <p:spPr>
          <a:xfrm>
            <a:off x="838200" y="1825625"/>
            <a:ext cx="5181600" cy="4351338"/>
          </a:xfrm>
        </p:spPr>
        <p:txBody>
          <a:bodyPr>
            <a:normAutofit/>
          </a:bodyPr>
          <a:lstStyle/>
          <a:p>
            <a:r>
              <a:rPr lang="en-US" sz="2200" dirty="0"/>
              <a:t>What we do to mimic a distribution?</a:t>
            </a:r>
          </a:p>
          <a:p>
            <a:pPr lvl="1"/>
            <a:r>
              <a:rPr lang="en-US" sz="2200" dirty="0"/>
              <a:t>Re-map address values</a:t>
            </a:r>
          </a:p>
          <a:p>
            <a:pPr lvl="1"/>
            <a:r>
              <a:rPr lang="en-US" sz="2200" dirty="0"/>
              <a:t>Permute spatial distribution at a cache block granularity (64B)</a:t>
            </a:r>
          </a:p>
          <a:p>
            <a:pPr lvl="1"/>
            <a:r>
              <a:rPr lang="en-US" sz="2200" dirty="0"/>
              <a:t>Mimic temporal distribution of accesses across buckets</a:t>
            </a:r>
          </a:p>
          <a:p>
            <a:pPr lvl="1"/>
            <a:r>
              <a:rPr lang="en-US" sz="2200" dirty="0"/>
              <a:t>Extract samples in 1:1 ratio from both the new distributions</a:t>
            </a:r>
          </a:p>
          <a:p>
            <a:pPr lvl="1"/>
            <a:r>
              <a:rPr lang="en-US" sz="2200" dirty="0"/>
              <a:t>Combine these samples to generate new access distribution for camouflaged trace</a:t>
            </a:r>
          </a:p>
          <a:p>
            <a:pPr lvl="1"/>
            <a:endParaRPr lang="en-US" sz="2200" dirty="0"/>
          </a:p>
        </p:txBody>
      </p:sp>
      <p:pic>
        <p:nvPicPr>
          <p:cNvPr id="3074" name="Picture 2" descr="A blue line graph on a white background&#10;&#10;Description automatically generated">
            <a:extLst>
              <a:ext uri="{FF2B5EF4-FFF2-40B4-BE49-F238E27FC236}">
                <a16:creationId xmlns:a16="http://schemas.microsoft.com/office/drawing/2014/main" id="{9E5CF372-3E32-2258-CAFA-574329E84DF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13576" y="1825625"/>
            <a:ext cx="5181600" cy="3538330"/>
          </a:xfrm>
          <a:prstGeom prst="rect">
            <a:avLst/>
          </a:prstGeom>
          <a:solidFill>
            <a:srgbClr val="FFFFFF"/>
          </a:solidFill>
        </p:spPr>
      </p:pic>
      <p:sp>
        <p:nvSpPr>
          <p:cNvPr id="4" name="Footer Placeholder 3">
            <a:extLst>
              <a:ext uri="{FF2B5EF4-FFF2-40B4-BE49-F238E27FC236}">
                <a16:creationId xmlns:a16="http://schemas.microsoft.com/office/drawing/2014/main" id="{EF805D01-3FA1-0E2B-FAEF-C07A9BE7F883}"/>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5" name="Slide Number Placeholder 4">
            <a:extLst>
              <a:ext uri="{FF2B5EF4-FFF2-40B4-BE49-F238E27FC236}">
                <a16:creationId xmlns:a16="http://schemas.microsoft.com/office/drawing/2014/main" id="{050272D8-29A4-99E2-B406-45C2094E93C8}"/>
              </a:ext>
            </a:extLst>
          </p:cNvPr>
          <p:cNvSpPr>
            <a:spLocks noGrp="1"/>
          </p:cNvSpPr>
          <p:nvPr>
            <p:ph type="sldNum" sz="quarter" idx="12"/>
          </p:nvPr>
        </p:nvSpPr>
        <p:spPr/>
        <p:txBody>
          <a:bodyPr/>
          <a:lstStyle/>
          <a:p>
            <a:fld id="{336066B3-E7BA-2E47-AC3D-47A3C6D99DFD}" type="slidenum">
              <a:rPr lang="en-US" smtClean="0"/>
              <a:t>15</a:t>
            </a:fld>
            <a:endParaRPr lang="en-US"/>
          </a:p>
        </p:txBody>
      </p:sp>
    </p:spTree>
    <p:extLst>
      <p:ext uri="{BB962C8B-B14F-4D97-AF65-F5344CB8AC3E}">
        <p14:creationId xmlns:p14="http://schemas.microsoft.com/office/powerpoint/2010/main" val="209497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ADC6-AC37-3F06-59D8-3DAC31DD13D4}"/>
              </a:ext>
            </a:extLst>
          </p:cNvPr>
          <p:cNvSpPr>
            <a:spLocks noGrp="1"/>
          </p:cNvSpPr>
          <p:nvPr>
            <p:ph type="title"/>
          </p:nvPr>
        </p:nvSpPr>
        <p:spPr/>
        <p:txBody>
          <a:bodyPr/>
          <a:lstStyle/>
          <a:p>
            <a:r>
              <a:rPr lang="en-US" dirty="0"/>
              <a:t>Utility-Aware Trace Obfuscation</a:t>
            </a:r>
          </a:p>
        </p:txBody>
      </p:sp>
      <p:sp>
        <p:nvSpPr>
          <p:cNvPr id="4" name="TextBox 3">
            <a:extLst>
              <a:ext uri="{FF2B5EF4-FFF2-40B4-BE49-F238E27FC236}">
                <a16:creationId xmlns:a16="http://schemas.microsoft.com/office/drawing/2014/main" id="{D156C329-D74C-B000-1B3E-41FE9AD96C06}"/>
              </a:ext>
            </a:extLst>
          </p:cNvPr>
          <p:cNvSpPr txBox="1"/>
          <p:nvPr/>
        </p:nvSpPr>
        <p:spPr>
          <a:xfrm>
            <a:off x="6634734" y="2917994"/>
            <a:ext cx="1402080"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x</a:t>
            </a:r>
          </a:p>
        </p:txBody>
      </p:sp>
      <p:sp>
        <p:nvSpPr>
          <p:cNvPr id="5" name="TextBox 4">
            <a:extLst>
              <a:ext uri="{FF2B5EF4-FFF2-40B4-BE49-F238E27FC236}">
                <a16:creationId xmlns:a16="http://schemas.microsoft.com/office/drawing/2014/main" id="{371FACE5-E194-9261-7A05-054FD408FE6E}"/>
              </a:ext>
            </a:extLst>
          </p:cNvPr>
          <p:cNvSpPr txBox="1"/>
          <p:nvPr/>
        </p:nvSpPr>
        <p:spPr>
          <a:xfrm>
            <a:off x="6634734" y="3541288"/>
            <a:ext cx="1402080"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y</a:t>
            </a:r>
          </a:p>
        </p:txBody>
      </p:sp>
      <p:sp>
        <p:nvSpPr>
          <p:cNvPr id="6" name="TextBox 5">
            <a:extLst>
              <a:ext uri="{FF2B5EF4-FFF2-40B4-BE49-F238E27FC236}">
                <a16:creationId xmlns:a16="http://schemas.microsoft.com/office/drawing/2014/main" id="{6633C21D-F237-A844-D0DE-8C157B8F76B4}"/>
              </a:ext>
            </a:extLst>
          </p:cNvPr>
          <p:cNvSpPr txBox="1"/>
          <p:nvPr/>
        </p:nvSpPr>
        <p:spPr>
          <a:xfrm>
            <a:off x="6634734" y="4164583"/>
            <a:ext cx="1402080"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c</a:t>
            </a:r>
          </a:p>
        </p:txBody>
      </p:sp>
      <p:sp>
        <p:nvSpPr>
          <p:cNvPr id="7" name="TextBox 6">
            <a:extLst>
              <a:ext uri="{FF2B5EF4-FFF2-40B4-BE49-F238E27FC236}">
                <a16:creationId xmlns:a16="http://schemas.microsoft.com/office/drawing/2014/main" id="{290B926A-D554-6656-0F18-63C86278E048}"/>
              </a:ext>
            </a:extLst>
          </p:cNvPr>
          <p:cNvSpPr txBox="1"/>
          <p:nvPr/>
        </p:nvSpPr>
        <p:spPr>
          <a:xfrm>
            <a:off x="6634734" y="4787877"/>
            <a:ext cx="1402080"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e</a:t>
            </a:r>
          </a:p>
        </p:txBody>
      </p:sp>
      <p:sp>
        <p:nvSpPr>
          <p:cNvPr id="8" name="TextBox 7">
            <a:extLst>
              <a:ext uri="{FF2B5EF4-FFF2-40B4-BE49-F238E27FC236}">
                <a16:creationId xmlns:a16="http://schemas.microsoft.com/office/drawing/2014/main" id="{2678D79F-A779-880E-FEDE-F95739CDA650}"/>
              </a:ext>
            </a:extLst>
          </p:cNvPr>
          <p:cNvSpPr txBox="1"/>
          <p:nvPr/>
        </p:nvSpPr>
        <p:spPr>
          <a:xfrm>
            <a:off x="6634734" y="5411171"/>
            <a:ext cx="1402080"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3</a:t>
            </a:r>
          </a:p>
        </p:txBody>
      </p:sp>
      <p:sp>
        <p:nvSpPr>
          <p:cNvPr id="9" name="Rectangle 8">
            <a:extLst>
              <a:ext uri="{FF2B5EF4-FFF2-40B4-BE49-F238E27FC236}">
                <a16:creationId xmlns:a16="http://schemas.microsoft.com/office/drawing/2014/main" id="{CB070894-2D89-2B02-8B3F-D98069520F86}"/>
              </a:ext>
            </a:extLst>
          </p:cNvPr>
          <p:cNvSpPr/>
          <p:nvPr/>
        </p:nvSpPr>
        <p:spPr>
          <a:xfrm>
            <a:off x="8795766" y="2881226"/>
            <a:ext cx="658368" cy="2978796"/>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a:extLst>
              <a:ext uri="{FF2B5EF4-FFF2-40B4-BE49-F238E27FC236}">
                <a16:creationId xmlns:a16="http://schemas.microsoft.com/office/drawing/2014/main" id="{0D2B1147-A8B0-CC29-09B7-ADC0835F303C}"/>
              </a:ext>
            </a:extLst>
          </p:cNvPr>
          <p:cNvSpPr txBox="1"/>
          <p:nvPr/>
        </p:nvSpPr>
        <p:spPr>
          <a:xfrm>
            <a:off x="9954006" y="2917994"/>
            <a:ext cx="658368"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00</a:t>
            </a:r>
          </a:p>
        </p:txBody>
      </p:sp>
      <p:sp>
        <p:nvSpPr>
          <p:cNvPr id="11" name="TextBox 10">
            <a:extLst>
              <a:ext uri="{FF2B5EF4-FFF2-40B4-BE49-F238E27FC236}">
                <a16:creationId xmlns:a16="http://schemas.microsoft.com/office/drawing/2014/main" id="{C2A1C829-BF89-FA75-955B-083A2BD91B35}"/>
              </a:ext>
            </a:extLst>
          </p:cNvPr>
          <p:cNvSpPr txBox="1"/>
          <p:nvPr/>
        </p:nvSpPr>
        <p:spPr>
          <a:xfrm>
            <a:off x="9954006" y="3541288"/>
            <a:ext cx="658368"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01</a:t>
            </a:r>
          </a:p>
        </p:txBody>
      </p:sp>
      <p:sp>
        <p:nvSpPr>
          <p:cNvPr id="12" name="TextBox 11">
            <a:extLst>
              <a:ext uri="{FF2B5EF4-FFF2-40B4-BE49-F238E27FC236}">
                <a16:creationId xmlns:a16="http://schemas.microsoft.com/office/drawing/2014/main" id="{F8AA711A-EEA8-760E-074F-CB94D5FA38A1}"/>
              </a:ext>
            </a:extLst>
          </p:cNvPr>
          <p:cNvSpPr txBox="1"/>
          <p:nvPr/>
        </p:nvSpPr>
        <p:spPr>
          <a:xfrm>
            <a:off x="9954006" y="4164583"/>
            <a:ext cx="658368"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02</a:t>
            </a:r>
          </a:p>
        </p:txBody>
      </p:sp>
      <p:sp>
        <p:nvSpPr>
          <p:cNvPr id="13" name="TextBox 12">
            <a:extLst>
              <a:ext uri="{FF2B5EF4-FFF2-40B4-BE49-F238E27FC236}">
                <a16:creationId xmlns:a16="http://schemas.microsoft.com/office/drawing/2014/main" id="{E0D8CC5B-5862-0580-B04A-10704E3C917C}"/>
              </a:ext>
            </a:extLst>
          </p:cNvPr>
          <p:cNvSpPr txBox="1"/>
          <p:nvPr/>
        </p:nvSpPr>
        <p:spPr>
          <a:xfrm>
            <a:off x="9954006" y="5411171"/>
            <a:ext cx="658368"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256</a:t>
            </a:r>
          </a:p>
        </p:txBody>
      </p:sp>
      <p:sp>
        <p:nvSpPr>
          <p:cNvPr id="14" name="TextBox 13">
            <a:extLst>
              <a:ext uri="{FF2B5EF4-FFF2-40B4-BE49-F238E27FC236}">
                <a16:creationId xmlns:a16="http://schemas.microsoft.com/office/drawing/2014/main" id="{1C673BA2-545B-1B98-82F5-A63C98E78E4A}"/>
              </a:ext>
            </a:extLst>
          </p:cNvPr>
          <p:cNvSpPr txBox="1"/>
          <p:nvPr/>
        </p:nvSpPr>
        <p:spPr>
          <a:xfrm>
            <a:off x="10802112" y="2917994"/>
            <a:ext cx="1085088" cy="40011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2710</a:t>
            </a:r>
            <a:r>
              <a:rPr lang="en-US" sz="2000" u="sng" dirty="0"/>
              <a:t>+</a:t>
            </a:r>
          </a:p>
        </p:txBody>
      </p:sp>
      <p:sp>
        <p:nvSpPr>
          <p:cNvPr id="15" name="TextBox 14">
            <a:extLst>
              <a:ext uri="{FF2B5EF4-FFF2-40B4-BE49-F238E27FC236}">
                <a16:creationId xmlns:a16="http://schemas.microsoft.com/office/drawing/2014/main" id="{7C539BF5-94F2-EE4B-F84D-706640C9BF86}"/>
              </a:ext>
            </a:extLst>
          </p:cNvPr>
          <p:cNvSpPr txBox="1"/>
          <p:nvPr/>
        </p:nvSpPr>
        <p:spPr>
          <a:xfrm>
            <a:off x="10802112" y="3541288"/>
            <a:ext cx="1085088" cy="40011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887</a:t>
            </a:r>
            <a:r>
              <a:rPr lang="en-US" sz="2000" u="sng" dirty="0"/>
              <a:t>+</a:t>
            </a:r>
            <a:endParaRPr lang="en-US" sz="2000" dirty="0"/>
          </a:p>
        </p:txBody>
      </p:sp>
      <p:sp>
        <p:nvSpPr>
          <p:cNvPr id="16" name="TextBox 15">
            <a:extLst>
              <a:ext uri="{FF2B5EF4-FFF2-40B4-BE49-F238E27FC236}">
                <a16:creationId xmlns:a16="http://schemas.microsoft.com/office/drawing/2014/main" id="{E5E25EDE-D850-91A0-FA2B-DBA7A8E15C46}"/>
              </a:ext>
            </a:extLst>
          </p:cNvPr>
          <p:cNvSpPr txBox="1"/>
          <p:nvPr/>
        </p:nvSpPr>
        <p:spPr>
          <a:xfrm>
            <a:off x="10802112" y="4164583"/>
            <a:ext cx="1085088" cy="40011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53</a:t>
            </a:r>
            <a:r>
              <a:rPr lang="en-US" sz="2000" u="sng" dirty="0"/>
              <a:t>+</a:t>
            </a:r>
            <a:endParaRPr lang="en-US" sz="2000" dirty="0"/>
          </a:p>
        </p:txBody>
      </p:sp>
      <p:sp>
        <p:nvSpPr>
          <p:cNvPr id="17" name="TextBox 16">
            <a:extLst>
              <a:ext uri="{FF2B5EF4-FFF2-40B4-BE49-F238E27FC236}">
                <a16:creationId xmlns:a16="http://schemas.microsoft.com/office/drawing/2014/main" id="{860E4BB5-20AD-F52C-296B-722271BDAD30}"/>
              </a:ext>
            </a:extLst>
          </p:cNvPr>
          <p:cNvSpPr txBox="1"/>
          <p:nvPr/>
        </p:nvSpPr>
        <p:spPr>
          <a:xfrm>
            <a:off x="10802112" y="5411171"/>
            <a:ext cx="1085088" cy="40011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558</a:t>
            </a:r>
            <a:r>
              <a:rPr lang="en-US" sz="2000" u="sng" dirty="0"/>
              <a:t>+</a:t>
            </a:r>
            <a:endParaRPr lang="en-US" sz="2000" dirty="0"/>
          </a:p>
        </p:txBody>
      </p:sp>
      <p:sp>
        <p:nvSpPr>
          <p:cNvPr id="18" name="TextBox 17">
            <a:extLst>
              <a:ext uri="{FF2B5EF4-FFF2-40B4-BE49-F238E27FC236}">
                <a16:creationId xmlns:a16="http://schemas.microsoft.com/office/drawing/2014/main" id="{ECC97B4D-9FF5-C627-4A8E-16D6584468B7}"/>
              </a:ext>
            </a:extLst>
          </p:cNvPr>
          <p:cNvSpPr txBox="1"/>
          <p:nvPr/>
        </p:nvSpPr>
        <p:spPr>
          <a:xfrm>
            <a:off x="6986191" y="2408156"/>
            <a:ext cx="699166" cy="400110"/>
          </a:xfrm>
          <a:prstGeom prst="rect">
            <a:avLst/>
          </a:prstGeom>
          <a:noFill/>
        </p:spPr>
        <p:txBody>
          <a:bodyPr wrap="none" rtlCol="0">
            <a:spAutoFit/>
          </a:bodyPr>
          <a:lstStyle/>
          <a:p>
            <a:pPr algn="ctr"/>
            <a:r>
              <a:rPr lang="en-US" sz="2000" dirty="0"/>
              <a:t>Keys</a:t>
            </a:r>
          </a:p>
        </p:txBody>
      </p:sp>
      <p:sp>
        <p:nvSpPr>
          <p:cNvPr id="19" name="TextBox 18">
            <a:extLst>
              <a:ext uri="{FF2B5EF4-FFF2-40B4-BE49-F238E27FC236}">
                <a16:creationId xmlns:a16="http://schemas.microsoft.com/office/drawing/2014/main" id="{9D386B35-02E1-6A58-F18E-D38CE083DD00}"/>
              </a:ext>
            </a:extLst>
          </p:cNvPr>
          <p:cNvSpPr txBox="1"/>
          <p:nvPr/>
        </p:nvSpPr>
        <p:spPr>
          <a:xfrm>
            <a:off x="8546299" y="2143237"/>
            <a:ext cx="1157302" cy="707886"/>
          </a:xfrm>
          <a:prstGeom prst="rect">
            <a:avLst/>
          </a:prstGeom>
          <a:noFill/>
        </p:spPr>
        <p:txBody>
          <a:bodyPr wrap="square" rtlCol="0">
            <a:spAutoFit/>
          </a:bodyPr>
          <a:lstStyle/>
          <a:p>
            <a:pPr algn="ctr"/>
            <a:r>
              <a:rPr lang="en-US" sz="2000" dirty="0"/>
              <a:t>Hash function</a:t>
            </a:r>
          </a:p>
        </p:txBody>
      </p:sp>
      <p:sp>
        <p:nvSpPr>
          <p:cNvPr id="20" name="TextBox 19">
            <a:extLst>
              <a:ext uri="{FF2B5EF4-FFF2-40B4-BE49-F238E27FC236}">
                <a16:creationId xmlns:a16="http://schemas.microsoft.com/office/drawing/2014/main" id="{0A91271C-E113-A21E-5845-F5529D1EA6DE}"/>
              </a:ext>
            </a:extLst>
          </p:cNvPr>
          <p:cNvSpPr txBox="1"/>
          <p:nvPr/>
        </p:nvSpPr>
        <p:spPr>
          <a:xfrm>
            <a:off x="10187354" y="2381465"/>
            <a:ext cx="1157302" cy="400110"/>
          </a:xfrm>
          <a:prstGeom prst="rect">
            <a:avLst/>
          </a:prstGeom>
          <a:noFill/>
        </p:spPr>
        <p:txBody>
          <a:bodyPr wrap="square" rtlCol="0">
            <a:spAutoFit/>
          </a:bodyPr>
          <a:lstStyle/>
          <a:p>
            <a:pPr algn="ctr"/>
            <a:r>
              <a:rPr lang="en-US" sz="2000" dirty="0"/>
              <a:t>Buckets</a:t>
            </a:r>
          </a:p>
        </p:txBody>
      </p:sp>
      <p:cxnSp>
        <p:nvCxnSpPr>
          <p:cNvPr id="21" name="Straight Arrow Connector 20">
            <a:extLst>
              <a:ext uri="{FF2B5EF4-FFF2-40B4-BE49-F238E27FC236}">
                <a16:creationId xmlns:a16="http://schemas.microsoft.com/office/drawing/2014/main" id="{12D35C06-6F39-9B8D-B2FE-C3AE818AC5B9}"/>
              </a:ext>
            </a:extLst>
          </p:cNvPr>
          <p:cNvCxnSpPr>
            <a:stCxn id="5" idx="3"/>
            <a:endCxn id="12" idx="1"/>
          </p:cNvCxnSpPr>
          <p:nvPr/>
        </p:nvCxnSpPr>
        <p:spPr>
          <a:xfrm>
            <a:off x="8036814" y="3741343"/>
            <a:ext cx="1917192" cy="6232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4678DAC6-C69A-F131-579F-B5946DB9732B}"/>
              </a:ext>
            </a:extLst>
          </p:cNvPr>
          <p:cNvCxnSpPr>
            <a:cxnSpLocks/>
            <a:stCxn id="8" idx="3"/>
            <a:endCxn id="11" idx="1"/>
          </p:cNvCxnSpPr>
          <p:nvPr/>
        </p:nvCxnSpPr>
        <p:spPr>
          <a:xfrm flipV="1">
            <a:off x="8036814" y="3741343"/>
            <a:ext cx="1917192" cy="18698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Oval 22">
            <a:extLst>
              <a:ext uri="{FF2B5EF4-FFF2-40B4-BE49-F238E27FC236}">
                <a16:creationId xmlns:a16="http://schemas.microsoft.com/office/drawing/2014/main" id="{58695793-96B0-0CA7-3A13-2E71C0B12234}"/>
              </a:ext>
            </a:extLst>
          </p:cNvPr>
          <p:cNvSpPr/>
          <p:nvPr/>
        </p:nvSpPr>
        <p:spPr>
          <a:xfrm>
            <a:off x="10285475" y="4820179"/>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4" name="Oval 23">
            <a:extLst>
              <a:ext uri="{FF2B5EF4-FFF2-40B4-BE49-F238E27FC236}">
                <a16:creationId xmlns:a16="http://schemas.microsoft.com/office/drawing/2014/main" id="{6B730DC7-CE62-A515-A3DF-B00B852D094F}"/>
              </a:ext>
            </a:extLst>
          </p:cNvPr>
          <p:cNvSpPr/>
          <p:nvPr/>
        </p:nvSpPr>
        <p:spPr>
          <a:xfrm>
            <a:off x="10285475" y="5017346"/>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5" name="Oval 24">
            <a:extLst>
              <a:ext uri="{FF2B5EF4-FFF2-40B4-BE49-F238E27FC236}">
                <a16:creationId xmlns:a16="http://schemas.microsoft.com/office/drawing/2014/main" id="{50CF40E5-D5D3-1355-C9BF-1D48A2899C49}"/>
              </a:ext>
            </a:extLst>
          </p:cNvPr>
          <p:cNvSpPr/>
          <p:nvPr/>
        </p:nvSpPr>
        <p:spPr>
          <a:xfrm>
            <a:off x="10285475" y="523889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6" name="Oval 25">
            <a:extLst>
              <a:ext uri="{FF2B5EF4-FFF2-40B4-BE49-F238E27FC236}">
                <a16:creationId xmlns:a16="http://schemas.microsoft.com/office/drawing/2014/main" id="{82D61222-FA39-9F1A-9AF9-FEC105DDD8FB}"/>
              </a:ext>
            </a:extLst>
          </p:cNvPr>
          <p:cNvSpPr/>
          <p:nvPr/>
        </p:nvSpPr>
        <p:spPr>
          <a:xfrm>
            <a:off x="11310747" y="4820179"/>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7" name="Oval 26">
            <a:extLst>
              <a:ext uri="{FF2B5EF4-FFF2-40B4-BE49-F238E27FC236}">
                <a16:creationId xmlns:a16="http://schemas.microsoft.com/office/drawing/2014/main" id="{AA03F6B0-21FF-180A-E475-756E304B13D5}"/>
              </a:ext>
            </a:extLst>
          </p:cNvPr>
          <p:cNvSpPr/>
          <p:nvPr/>
        </p:nvSpPr>
        <p:spPr>
          <a:xfrm>
            <a:off x="11310747" y="5017346"/>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8" name="Oval 27">
            <a:extLst>
              <a:ext uri="{FF2B5EF4-FFF2-40B4-BE49-F238E27FC236}">
                <a16:creationId xmlns:a16="http://schemas.microsoft.com/office/drawing/2014/main" id="{F03FA7FD-002E-D41C-8F86-0F19D4050846}"/>
              </a:ext>
            </a:extLst>
          </p:cNvPr>
          <p:cNvSpPr/>
          <p:nvPr/>
        </p:nvSpPr>
        <p:spPr>
          <a:xfrm>
            <a:off x="11310747" y="523889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31" name="TextBox 30">
            <a:extLst>
              <a:ext uri="{FF2B5EF4-FFF2-40B4-BE49-F238E27FC236}">
                <a16:creationId xmlns:a16="http://schemas.microsoft.com/office/drawing/2014/main" id="{10F6C4B5-D3F5-EDEF-2F28-6B927F358547}"/>
              </a:ext>
            </a:extLst>
          </p:cNvPr>
          <p:cNvSpPr txBox="1"/>
          <p:nvPr/>
        </p:nvSpPr>
        <p:spPr>
          <a:xfrm>
            <a:off x="458783" y="2959483"/>
            <a:ext cx="1402080"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Pixel 14</a:t>
            </a:r>
          </a:p>
        </p:txBody>
      </p:sp>
      <p:sp>
        <p:nvSpPr>
          <p:cNvPr id="32" name="TextBox 31">
            <a:extLst>
              <a:ext uri="{FF2B5EF4-FFF2-40B4-BE49-F238E27FC236}">
                <a16:creationId xmlns:a16="http://schemas.microsoft.com/office/drawing/2014/main" id="{9D2F05CD-BC72-B18C-EE27-F3B305F2C1F1}"/>
              </a:ext>
            </a:extLst>
          </p:cNvPr>
          <p:cNvSpPr txBox="1"/>
          <p:nvPr/>
        </p:nvSpPr>
        <p:spPr>
          <a:xfrm>
            <a:off x="458783" y="3582777"/>
            <a:ext cx="1402080"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Pixel 2</a:t>
            </a:r>
          </a:p>
        </p:txBody>
      </p:sp>
      <p:sp>
        <p:nvSpPr>
          <p:cNvPr id="33" name="TextBox 32">
            <a:extLst>
              <a:ext uri="{FF2B5EF4-FFF2-40B4-BE49-F238E27FC236}">
                <a16:creationId xmlns:a16="http://schemas.microsoft.com/office/drawing/2014/main" id="{63540A57-DCF2-BE05-4131-9B95121051BE}"/>
              </a:ext>
            </a:extLst>
          </p:cNvPr>
          <p:cNvSpPr txBox="1"/>
          <p:nvPr/>
        </p:nvSpPr>
        <p:spPr>
          <a:xfrm>
            <a:off x="458783" y="4206072"/>
            <a:ext cx="1402080"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Pixel 7</a:t>
            </a:r>
          </a:p>
        </p:txBody>
      </p:sp>
      <p:sp>
        <p:nvSpPr>
          <p:cNvPr id="34" name="TextBox 33">
            <a:extLst>
              <a:ext uri="{FF2B5EF4-FFF2-40B4-BE49-F238E27FC236}">
                <a16:creationId xmlns:a16="http://schemas.microsoft.com/office/drawing/2014/main" id="{00B242E9-8BF5-0189-E098-488A5E29195F}"/>
              </a:ext>
            </a:extLst>
          </p:cNvPr>
          <p:cNvSpPr txBox="1"/>
          <p:nvPr/>
        </p:nvSpPr>
        <p:spPr>
          <a:xfrm>
            <a:off x="458783" y="4829366"/>
            <a:ext cx="1402080"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Pixel 109</a:t>
            </a:r>
          </a:p>
        </p:txBody>
      </p:sp>
      <p:sp>
        <p:nvSpPr>
          <p:cNvPr id="35" name="TextBox 34">
            <a:extLst>
              <a:ext uri="{FF2B5EF4-FFF2-40B4-BE49-F238E27FC236}">
                <a16:creationId xmlns:a16="http://schemas.microsoft.com/office/drawing/2014/main" id="{7F496512-D80F-DF32-310D-1F75273579B2}"/>
              </a:ext>
            </a:extLst>
          </p:cNvPr>
          <p:cNvSpPr txBox="1"/>
          <p:nvPr/>
        </p:nvSpPr>
        <p:spPr>
          <a:xfrm>
            <a:off x="458783" y="5452660"/>
            <a:ext cx="1402080"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Pixel 1</a:t>
            </a:r>
          </a:p>
        </p:txBody>
      </p:sp>
      <p:sp>
        <p:nvSpPr>
          <p:cNvPr id="36" name="Rectangle 35">
            <a:extLst>
              <a:ext uri="{FF2B5EF4-FFF2-40B4-BE49-F238E27FC236}">
                <a16:creationId xmlns:a16="http://schemas.microsoft.com/office/drawing/2014/main" id="{7F78B2DF-4AF8-87CF-6CBA-1EBA3BE2AC80}"/>
              </a:ext>
            </a:extLst>
          </p:cNvPr>
          <p:cNvSpPr/>
          <p:nvPr/>
        </p:nvSpPr>
        <p:spPr>
          <a:xfrm>
            <a:off x="2619815" y="2922715"/>
            <a:ext cx="658368" cy="2978796"/>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7" name="TextBox 36">
            <a:extLst>
              <a:ext uri="{FF2B5EF4-FFF2-40B4-BE49-F238E27FC236}">
                <a16:creationId xmlns:a16="http://schemas.microsoft.com/office/drawing/2014/main" id="{85DB7A71-9F3C-9525-4984-1E96A8903A4E}"/>
              </a:ext>
            </a:extLst>
          </p:cNvPr>
          <p:cNvSpPr txBox="1"/>
          <p:nvPr/>
        </p:nvSpPr>
        <p:spPr>
          <a:xfrm>
            <a:off x="3778055" y="2959483"/>
            <a:ext cx="658368"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00</a:t>
            </a:r>
          </a:p>
        </p:txBody>
      </p:sp>
      <p:sp>
        <p:nvSpPr>
          <p:cNvPr id="38" name="TextBox 37">
            <a:extLst>
              <a:ext uri="{FF2B5EF4-FFF2-40B4-BE49-F238E27FC236}">
                <a16:creationId xmlns:a16="http://schemas.microsoft.com/office/drawing/2014/main" id="{25E64123-2DEC-7093-4383-F9183EC451A7}"/>
              </a:ext>
            </a:extLst>
          </p:cNvPr>
          <p:cNvSpPr txBox="1"/>
          <p:nvPr/>
        </p:nvSpPr>
        <p:spPr>
          <a:xfrm>
            <a:off x="3778055" y="3582777"/>
            <a:ext cx="658368"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01</a:t>
            </a:r>
          </a:p>
        </p:txBody>
      </p:sp>
      <p:sp>
        <p:nvSpPr>
          <p:cNvPr id="39" name="TextBox 38">
            <a:extLst>
              <a:ext uri="{FF2B5EF4-FFF2-40B4-BE49-F238E27FC236}">
                <a16:creationId xmlns:a16="http://schemas.microsoft.com/office/drawing/2014/main" id="{06DBE4EF-07B2-63F6-E6D3-9DD801EC0082}"/>
              </a:ext>
            </a:extLst>
          </p:cNvPr>
          <p:cNvSpPr txBox="1"/>
          <p:nvPr/>
        </p:nvSpPr>
        <p:spPr>
          <a:xfrm>
            <a:off x="3778055" y="4206072"/>
            <a:ext cx="658368"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02</a:t>
            </a:r>
          </a:p>
        </p:txBody>
      </p:sp>
      <p:sp>
        <p:nvSpPr>
          <p:cNvPr id="40" name="TextBox 39">
            <a:extLst>
              <a:ext uri="{FF2B5EF4-FFF2-40B4-BE49-F238E27FC236}">
                <a16:creationId xmlns:a16="http://schemas.microsoft.com/office/drawing/2014/main" id="{C02A1490-B899-8F01-5FA5-FCF9909EE422}"/>
              </a:ext>
            </a:extLst>
          </p:cNvPr>
          <p:cNvSpPr txBox="1"/>
          <p:nvPr/>
        </p:nvSpPr>
        <p:spPr>
          <a:xfrm>
            <a:off x="3778055" y="5452660"/>
            <a:ext cx="658368" cy="430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256</a:t>
            </a:r>
          </a:p>
        </p:txBody>
      </p:sp>
      <p:sp>
        <p:nvSpPr>
          <p:cNvPr id="41" name="TextBox 40">
            <a:extLst>
              <a:ext uri="{FF2B5EF4-FFF2-40B4-BE49-F238E27FC236}">
                <a16:creationId xmlns:a16="http://schemas.microsoft.com/office/drawing/2014/main" id="{50A925A0-7B9F-5B08-B8C0-5DA768A28D6A}"/>
              </a:ext>
            </a:extLst>
          </p:cNvPr>
          <p:cNvSpPr txBox="1"/>
          <p:nvPr/>
        </p:nvSpPr>
        <p:spPr>
          <a:xfrm>
            <a:off x="4626161" y="2959483"/>
            <a:ext cx="1085088" cy="4308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2710</a:t>
            </a:r>
          </a:p>
        </p:txBody>
      </p:sp>
      <p:sp>
        <p:nvSpPr>
          <p:cNvPr id="42" name="TextBox 41">
            <a:extLst>
              <a:ext uri="{FF2B5EF4-FFF2-40B4-BE49-F238E27FC236}">
                <a16:creationId xmlns:a16="http://schemas.microsoft.com/office/drawing/2014/main" id="{1564D454-B59C-93BC-6892-70C15BBF91FE}"/>
              </a:ext>
            </a:extLst>
          </p:cNvPr>
          <p:cNvSpPr txBox="1"/>
          <p:nvPr/>
        </p:nvSpPr>
        <p:spPr>
          <a:xfrm>
            <a:off x="4626161" y="3582777"/>
            <a:ext cx="1085088" cy="4308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887</a:t>
            </a:r>
          </a:p>
        </p:txBody>
      </p:sp>
      <p:sp>
        <p:nvSpPr>
          <p:cNvPr id="43" name="TextBox 42">
            <a:extLst>
              <a:ext uri="{FF2B5EF4-FFF2-40B4-BE49-F238E27FC236}">
                <a16:creationId xmlns:a16="http://schemas.microsoft.com/office/drawing/2014/main" id="{18243AFC-D3CD-E66E-ACA8-C40A06132F96}"/>
              </a:ext>
            </a:extLst>
          </p:cNvPr>
          <p:cNvSpPr txBox="1"/>
          <p:nvPr/>
        </p:nvSpPr>
        <p:spPr>
          <a:xfrm>
            <a:off x="4626161" y="4206072"/>
            <a:ext cx="1085088" cy="4308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53</a:t>
            </a:r>
          </a:p>
        </p:txBody>
      </p:sp>
      <p:sp>
        <p:nvSpPr>
          <p:cNvPr id="44" name="TextBox 43">
            <a:extLst>
              <a:ext uri="{FF2B5EF4-FFF2-40B4-BE49-F238E27FC236}">
                <a16:creationId xmlns:a16="http://schemas.microsoft.com/office/drawing/2014/main" id="{C105B37C-C003-3C0C-AB57-09647F1EC27B}"/>
              </a:ext>
            </a:extLst>
          </p:cNvPr>
          <p:cNvSpPr txBox="1"/>
          <p:nvPr/>
        </p:nvSpPr>
        <p:spPr>
          <a:xfrm>
            <a:off x="4626161" y="5452660"/>
            <a:ext cx="1085088" cy="4308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558</a:t>
            </a:r>
          </a:p>
        </p:txBody>
      </p:sp>
      <p:sp>
        <p:nvSpPr>
          <p:cNvPr id="45" name="TextBox 44">
            <a:extLst>
              <a:ext uri="{FF2B5EF4-FFF2-40B4-BE49-F238E27FC236}">
                <a16:creationId xmlns:a16="http://schemas.microsoft.com/office/drawing/2014/main" id="{E0DA1A8E-520D-CFFF-71F6-34A61B67AE4D}"/>
              </a:ext>
            </a:extLst>
          </p:cNvPr>
          <p:cNvSpPr txBox="1"/>
          <p:nvPr/>
        </p:nvSpPr>
        <p:spPr>
          <a:xfrm>
            <a:off x="810240" y="2449645"/>
            <a:ext cx="699166" cy="400110"/>
          </a:xfrm>
          <a:prstGeom prst="rect">
            <a:avLst/>
          </a:prstGeom>
          <a:noFill/>
        </p:spPr>
        <p:txBody>
          <a:bodyPr wrap="none" rtlCol="0">
            <a:spAutoFit/>
          </a:bodyPr>
          <a:lstStyle/>
          <a:p>
            <a:pPr algn="ctr"/>
            <a:r>
              <a:rPr lang="en-US" sz="2000" dirty="0"/>
              <a:t>Keys</a:t>
            </a:r>
          </a:p>
        </p:txBody>
      </p:sp>
      <p:sp>
        <p:nvSpPr>
          <p:cNvPr id="46" name="TextBox 45">
            <a:extLst>
              <a:ext uri="{FF2B5EF4-FFF2-40B4-BE49-F238E27FC236}">
                <a16:creationId xmlns:a16="http://schemas.microsoft.com/office/drawing/2014/main" id="{D0B0DBE0-8B3E-A22F-70CE-BA53BBB725E2}"/>
              </a:ext>
            </a:extLst>
          </p:cNvPr>
          <p:cNvSpPr txBox="1"/>
          <p:nvPr/>
        </p:nvSpPr>
        <p:spPr>
          <a:xfrm>
            <a:off x="2370348" y="2184726"/>
            <a:ext cx="1157302" cy="707886"/>
          </a:xfrm>
          <a:prstGeom prst="rect">
            <a:avLst/>
          </a:prstGeom>
          <a:noFill/>
        </p:spPr>
        <p:txBody>
          <a:bodyPr wrap="square" rtlCol="0">
            <a:spAutoFit/>
          </a:bodyPr>
          <a:lstStyle/>
          <a:p>
            <a:pPr algn="ctr"/>
            <a:r>
              <a:rPr lang="en-US" sz="2000" dirty="0"/>
              <a:t>Hash function</a:t>
            </a:r>
          </a:p>
        </p:txBody>
      </p:sp>
      <p:sp>
        <p:nvSpPr>
          <p:cNvPr id="47" name="TextBox 46">
            <a:extLst>
              <a:ext uri="{FF2B5EF4-FFF2-40B4-BE49-F238E27FC236}">
                <a16:creationId xmlns:a16="http://schemas.microsoft.com/office/drawing/2014/main" id="{503B9746-8906-5929-934F-59C7BBE399CB}"/>
              </a:ext>
            </a:extLst>
          </p:cNvPr>
          <p:cNvSpPr txBox="1"/>
          <p:nvPr/>
        </p:nvSpPr>
        <p:spPr>
          <a:xfrm>
            <a:off x="4011403" y="2422954"/>
            <a:ext cx="1157302" cy="400110"/>
          </a:xfrm>
          <a:prstGeom prst="rect">
            <a:avLst/>
          </a:prstGeom>
          <a:noFill/>
        </p:spPr>
        <p:txBody>
          <a:bodyPr wrap="square" rtlCol="0">
            <a:spAutoFit/>
          </a:bodyPr>
          <a:lstStyle/>
          <a:p>
            <a:pPr algn="ctr"/>
            <a:r>
              <a:rPr lang="en-US" sz="2000" dirty="0"/>
              <a:t>Buckets</a:t>
            </a:r>
          </a:p>
        </p:txBody>
      </p:sp>
      <p:cxnSp>
        <p:nvCxnSpPr>
          <p:cNvPr id="48" name="Straight Arrow Connector 47">
            <a:extLst>
              <a:ext uri="{FF2B5EF4-FFF2-40B4-BE49-F238E27FC236}">
                <a16:creationId xmlns:a16="http://schemas.microsoft.com/office/drawing/2014/main" id="{61E3B52C-6A61-0C4F-6907-164B4F8E800B}"/>
              </a:ext>
            </a:extLst>
          </p:cNvPr>
          <p:cNvCxnSpPr>
            <a:stCxn id="32" idx="3"/>
            <a:endCxn id="39" idx="1"/>
          </p:cNvCxnSpPr>
          <p:nvPr/>
        </p:nvCxnSpPr>
        <p:spPr>
          <a:xfrm>
            <a:off x="1860863" y="3798221"/>
            <a:ext cx="1917192" cy="6232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22AA81BE-D43E-A1F9-20F5-F0D3378F7BC3}"/>
              </a:ext>
            </a:extLst>
          </p:cNvPr>
          <p:cNvCxnSpPr>
            <a:cxnSpLocks/>
            <a:stCxn id="35" idx="3"/>
            <a:endCxn id="38" idx="1"/>
          </p:cNvCxnSpPr>
          <p:nvPr/>
        </p:nvCxnSpPr>
        <p:spPr>
          <a:xfrm flipV="1">
            <a:off x="1860863" y="3798221"/>
            <a:ext cx="1917192" cy="18698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0" name="Oval 49">
            <a:extLst>
              <a:ext uri="{FF2B5EF4-FFF2-40B4-BE49-F238E27FC236}">
                <a16:creationId xmlns:a16="http://schemas.microsoft.com/office/drawing/2014/main" id="{44873F99-15FC-D30C-974B-6A8767405F6B}"/>
              </a:ext>
            </a:extLst>
          </p:cNvPr>
          <p:cNvSpPr/>
          <p:nvPr/>
        </p:nvSpPr>
        <p:spPr>
          <a:xfrm>
            <a:off x="4109524" y="4861668"/>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200"/>
          </a:p>
        </p:txBody>
      </p:sp>
      <p:sp>
        <p:nvSpPr>
          <p:cNvPr id="51" name="Oval 50">
            <a:extLst>
              <a:ext uri="{FF2B5EF4-FFF2-40B4-BE49-F238E27FC236}">
                <a16:creationId xmlns:a16="http://schemas.microsoft.com/office/drawing/2014/main" id="{521B70C9-6D1E-3531-42CD-BE3144A4D884}"/>
              </a:ext>
            </a:extLst>
          </p:cNvPr>
          <p:cNvSpPr/>
          <p:nvPr/>
        </p:nvSpPr>
        <p:spPr>
          <a:xfrm>
            <a:off x="4109524" y="5058835"/>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200"/>
          </a:p>
        </p:txBody>
      </p:sp>
      <p:sp>
        <p:nvSpPr>
          <p:cNvPr id="52" name="Oval 51">
            <a:extLst>
              <a:ext uri="{FF2B5EF4-FFF2-40B4-BE49-F238E27FC236}">
                <a16:creationId xmlns:a16="http://schemas.microsoft.com/office/drawing/2014/main" id="{0840050B-1287-1B43-F6BE-4F5A63163191}"/>
              </a:ext>
            </a:extLst>
          </p:cNvPr>
          <p:cNvSpPr/>
          <p:nvPr/>
        </p:nvSpPr>
        <p:spPr>
          <a:xfrm>
            <a:off x="4109524" y="5280386"/>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200"/>
          </a:p>
        </p:txBody>
      </p:sp>
      <p:sp>
        <p:nvSpPr>
          <p:cNvPr id="53" name="Oval 52">
            <a:extLst>
              <a:ext uri="{FF2B5EF4-FFF2-40B4-BE49-F238E27FC236}">
                <a16:creationId xmlns:a16="http://schemas.microsoft.com/office/drawing/2014/main" id="{6694CD4B-35B5-A934-0823-892D83D9015A}"/>
              </a:ext>
            </a:extLst>
          </p:cNvPr>
          <p:cNvSpPr/>
          <p:nvPr/>
        </p:nvSpPr>
        <p:spPr>
          <a:xfrm>
            <a:off x="5134796" y="4861668"/>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200"/>
          </a:p>
        </p:txBody>
      </p:sp>
      <p:sp>
        <p:nvSpPr>
          <p:cNvPr id="54" name="Oval 53">
            <a:extLst>
              <a:ext uri="{FF2B5EF4-FFF2-40B4-BE49-F238E27FC236}">
                <a16:creationId xmlns:a16="http://schemas.microsoft.com/office/drawing/2014/main" id="{CA31A515-0930-CC40-CDEE-B04206F3A3EC}"/>
              </a:ext>
            </a:extLst>
          </p:cNvPr>
          <p:cNvSpPr/>
          <p:nvPr/>
        </p:nvSpPr>
        <p:spPr>
          <a:xfrm>
            <a:off x="5134796" y="5058835"/>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200"/>
          </a:p>
        </p:txBody>
      </p:sp>
      <p:sp>
        <p:nvSpPr>
          <p:cNvPr id="55" name="Oval 54">
            <a:extLst>
              <a:ext uri="{FF2B5EF4-FFF2-40B4-BE49-F238E27FC236}">
                <a16:creationId xmlns:a16="http://schemas.microsoft.com/office/drawing/2014/main" id="{1F747BC8-DAC6-B7E0-8C8E-E86E4A065B62}"/>
              </a:ext>
            </a:extLst>
          </p:cNvPr>
          <p:cNvSpPr/>
          <p:nvPr/>
        </p:nvSpPr>
        <p:spPr>
          <a:xfrm>
            <a:off x="5134796" y="5280386"/>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200"/>
          </a:p>
        </p:txBody>
      </p:sp>
      <p:sp>
        <p:nvSpPr>
          <p:cNvPr id="56" name="Right Arrow 55">
            <a:extLst>
              <a:ext uri="{FF2B5EF4-FFF2-40B4-BE49-F238E27FC236}">
                <a16:creationId xmlns:a16="http://schemas.microsoft.com/office/drawing/2014/main" id="{0FB36F66-4111-A2B9-3593-672EF15C30F7}"/>
              </a:ext>
            </a:extLst>
          </p:cNvPr>
          <p:cNvSpPr/>
          <p:nvPr/>
        </p:nvSpPr>
        <p:spPr>
          <a:xfrm>
            <a:off x="5907362" y="4300291"/>
            <a:ext cx="561328" cy="3366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53CAEF88-F19E-FFC4-958C-9BC9EE23C34E}"/>
              </a:ext>
            </a:extLst>
          </p:cNvPr>
          <p:cNvSpPr txBox="1"/>
          <p:nvPr/>
        </p:nvSpPr>
        <p:spPr>
          <a:xfrm rot="16200000">
            <a:off x="5406837" y="3508674"/>
            <a:ext cx="1425571" cy="400110"/>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Camouflage</a:t>
            </a:r>
          </a:p>
        </p:txBody>
      </p:sp>
      <p:sp>
        <p:nvSpPr>
          <p:cNvPr id="58" name="Footer Placeholder 57">
            <a:extLst>
              <a:ext uri="{FF2B5EF4-FFF2-40B4-BE49-F238E27FC236}">
                <a16:creationId xmlns:a16="http://schemas.microsoft.com/office/drawing/2014/main" id="{0DC0DD21-0290-3F0A-4CAD-7C8FCBE4AB4A}"/>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59" name="Slide Number Placeholder 58">
            <a:extLst>
              <a:ext uri="{FF2B5EF4-FFF2-40B4-BE49-F238E27FC236}">
                <a16:creationId xmlns:a16="http://schemas.microsoft.com/office/drawing/2014/main" id="{C0F1107B-F690-26D8-304A-C2EA36D4893B}"/>
              </a:ext>
            </a:extLst>
          </p:cNvPr>
          <p:cNvSpPr>
            <a:spLocks noGrp="1"/>
          </p:cNvSpPr>
          <p:nvPr>
            <p:ph type="sldNum" sz="quarter" idx="12"/>
          </p:nvPr>
        </p:nvSpPr>
        <p:spPr/>
        <p:txBody>
          <a:bodyPr/>
          <a:lstStyle/>
          <a:p>
            <a:fld id="{336066B3-E7BA-2E47-AC3D-47A3C6D99DFD}" type="slidenum">
              <a:rPr lang="en-US" smtClean="0"/>
              <a:t>16</a:t>
            </a:fld>
            <a:endParaRPr lang="en-US"/>
          </a:p>
        </p:txBody>
      </p:sp>
    </p:spTree>
    <p:extLst>
      <p:ext uri="{BB962C8B-B14F-4D97-AF65-F5344CB8AC3E}">
        <p14:creationId xmlns:p14="http://schemas.microsoft.com/office/powerpoint/2010/main" val="35658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3" grpId="0" animBg="1"/>
      <p:bldP spid="24" grpId="0" animBg="1"/>
      <p:bldP spid="25" grpId="0" animBg="1"/>
      <p:bldP spid="26" grpId="0" animBg="1"/>
      <p:bldP spid="27" grpId="0" animBg="1"/>
      <p:bldP spid="28" grpId="0" animBg="1"/>
      <p:bldP spid="56" grpId="0" animBg="1"/>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7B4E-B468-C06A-8D7F-49D3E0B5B9FB}"/>
              </a:ext>
            </a:extLst>
          </p:cNvPr>
          <p:cNvSpPr>
            <a:spLocks noGrp="1"/>
          </p:cNvSpPr>
          <p:nvPr>
            <p:ph type="title"/>
          </p:nvPr>
        </p:nvSpPr>
        <p:spPr>
          <a:xfrm>
            <a:off x="799070" y="-208075"/>
            <a:ext cx="10515600" cy="1325563"/>
          </a:xfrm>
        </p:spPr>
        <p:txBody>
          <a:bodyPr/>
          <a:lstStyle/>
          <a:p>
            <a:r>
              <a:rPr lang="en-US" dirty="0"/>
              <a:t>Camouflage Framework</a:t>
            </a:r>
          </a:p>
        </p:txBody>
      </p:sp>
      <p:cxnSp>
        <p:nvCxnSpPr>
          <p:cNvPr id="4" name="Straight Connector 3">
            <a:extLst>
              <a:ext uri="{FF2B5EF4-FFF2-40B4-BE49-F238E27FC236}">
                <a16:creationId xmlns:a16="http://schemas.microsoft.com/office/drawing/2014/main" id="{AF78F522-6591-CD2A-00AA-098752C6D1FA}"/>
              </a:ext>
            </a:extLst>
          </p:cNvPr>
          <p:cNvCxnSpPr>
            <a:cxnSpLocks/>
            <a:stCxn id="15" idx="2"/>
          </p:cNvCxnSpPr>
          <p:nvPr/>
        </p:nvCxnSpPr>
        <p:spPr>
          <a:xfrm flipH="1">
            <a:off x="2474259" y="2365592"/>
            <a:ext cx="4183451" cy="1630283"/>
          </a:xfrm>
          <a:prstGeom prst="line">
            <a:avLst/>
          </a:prstGeom>
          <a:ln w="1270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3081868-5A7F-250D-A25F-2999F63B3763}"/>
              </a:ext>
            </a:extLst>
          </p:cNvPr>
          <p:cNvSpPr/>
          <p:nvPr/>
        </p:nvSpPr>
        <p:spPr>
          <a:xfrm>
            <a:off x="2440531" y="3850490"/>
            <a:ext cx="6842570" cy="25420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pic>
        <p:nvPicPr>
          <p:cNvPr id="6" name="Graphic 5" descr="Document outline">
            <a:extLst>
              <a:ext uri="{FF2B5EF4-FFF2-40B4-BE49-F238E27FC236}">
                <a16:creationId xmlns:a16="http://schemas.microsoft.com/office/drawing/2014/main" id="{05B7E548-86A2-CAE3-AD3B-0EEA3410E7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5959" y="955297"/>
            <a:ext cx="914400" cy="914400"/>
          </a:xfrm>
          <a:prstGeom prst="rect">
            <a:avLst/>
          </a:prstGeom>
        </p:spPr>
      </p:pic>
      <p:cxnSp>
        <p:nvCxnSpPr>
          <p:cNvPr id="7" name="Straight Arrow Connector 6">
            <a:extLst>
              <a:ext uri="{FF2B5EF4-FFF2-40B4-BE49-F238E27FC236}">
                <a16:creationId xmlns:a16="http://schemas.microsoft.com/office/drawing/2014/main" id="{41A44CE7-4081-6C8C-7420-07C43A4C8FAD}"/>
              </a:ext>
            </a:extLst>
          </p:cNvPr>
          <p:cNvCxnSpPr>
            <a:cxnSpLocks/>
            <a:stCxn id="35" idx="3"/>
            <a:endCxn id="15" idx="2"/>
          </p:cNvCxnSpPr>
          <p:nvPr/>
        </p:nvCxnSpPr>
        <p:spPr>
          <a:xfrm>
            <a:off x="5841513" y="2365592"/>
            <a:ext cx="816197"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91AA2AC-E29A-070A-F0E3-42F8A3915DAC}"/>
              </a:ext>
            </a:extLst>
          </p:cNvPr>
          <p:cNvSpPr txBox="1"/>
          <p:nvPr/>
        </p:nvSpPr>
        <p:spPr>
          <a:xfrm>
            <a:off x="7318750" y="5374208"/>
            <a:ext cx="1865802" cy="923330"/>
          </a:xfrm>
          <a:prstGeom prst="rect">
            <a:avLst/>
          </a:prstGeom>
          <a:solidFill>
            <a:schemeClr val="accent5">
              <a:lumMod val="20000"/>
              <a:lumOff val="80000"/>
            </a:schemeClr>
          </a:solidFill>
        </p:spPr>
        <p:txBody>
          <a:bodyPr wrap="square" rtlCol="0">
            <a:spAutoFit/>
          </a:bodyPr>
          <a:lstStyle/>
          <a:p>
            <a:pPr algn="ctr"/>
            <a:r>
              <a:rPr lang="en-US" dirty="0">
                <a:latin typeface="cmr17" panose="020B0500000000000000" pitchFamily="34" charset="0"/>
                <a:cs typeface="Arial" panose="020B0604020202020204" pitchFamily="34" charset="0"/>
              </a:rPr>
              <a:t>Structure-aware memory access remapping</a:t>
            </a:r>
          </a:p>
        </p:txBody>
      </p:sp>
      <p:sp>
        <p:nvSpPr>
          <p:cNvPr id="9" name="TextBox 8">
            <a:extLst>
              <a:ext uri="{FF2B5EF4-FFF2-40B4-BE49-F238E27FC236}">
                <a16:creationId xmlns:a16="http://schemas.microsoft.com/office/drawing/2014/main" id="{EEEEAF8F-C867-5EB2-1A58-A4FB35726D1E}"/>
              </a:ext>
            </a:extLst>
          </p:cNvPr>
          <p:cNvSpPr txBox="1"/>
          <p:nvPr/>
        </p:nvSpPr>
        <p:spPr>
          <a:xfrm>
            <a:off x="7332441" y="4172011"/>
            <a:ext cx="1827334" cy="646331"/>
          </a:xfrm>
          <a:prstGeom prst="rect">
            <a:avLst/>
          </a:prstGeom>
          <a:solidFill>
            <a:schemeClr val="accent5">
              <a:lumMod val="20000"/>
              <a:lumOff val="80000"/>
            </a:schemeClr>
          </a:solidFill>
        </p:spPr>
        <p:txBody>
          <a:bodyPr wrap="square" rtlCol="0">
            <a:spAutoFit/>
          </a:bodyPr>
          <a:lstStyle/>
          <a:p>
            <a:pPr algn="ctr"/>
            <a:r>
              <a:rPr lang="en-US" dirty="0">
                <a:latin typeface="cmr17" panose="020B0500000000000000" pitchFamily="34" charset="0"/>
                <a:cs typeface="Arial" panose="020B0604020202020204" pitchFamily="34" charset="0"/>
              </a:rPr>
              <a:t>Page-wise remapping</a:t>
            </a:r>
          </a:p>
        </p:txBody>
      </p:sp>
      <p:sp>
        <p:nvSpPr>
          <p:cNvPr id="10" name="TextBox 9">
            <a:extLst>
              <a:ext uri="{FF2B5EF4-FFF2-40B4-BE49-F238E27FC236}">
                <a16:creationId xmlns:a16="http://schemas.microsoft.com/office/drawing/2014/main" id="{DCFFF806-2117-BB56-A6A1-49BBECBE16BF}"/>
              </a:ext>
            </a:extLst>
          </p:cNvPr>
          <p:cNvSpPr txBox="1"/>
          <p:nvPr/>
        </p:nvSpPr>
        <p:spPr>
          <a:xfrm>
            <a:off x="8628209" y="2724858"/>
            <a:ext cx="1565366" cy="646331"/>
          </a:xfrm>
          <a:prstGeom prst="rect">
            <a:avLst/>
          </a:prstGeom>
          <a:noFill/>
        </p:spPr>
        <p:txBody>
          <a:bodyPr wrap="square" rtlCol="0">
            <a:spAutoFit/>
          </a:bodyPr>
          <a:lstStyle/>
          <a:p>
            <a:pPr algn="ctr"/>
            <a:r>
              <a:rPr lang="en-US" i="1" dirty="0">
                <a:latin typeface="cmr17" panose="020B0500000000000000" pitchFamily="34" charset="0"/>
                <a:cs typeface="Arial" panose="020B0604020202020204" pitchFamily="34" charset="0"/>
              </a:rPr>
              <a:t>Camouflaged</a:t>
            </a:r>
            <a:r>
              <a:rPr lang="en-US" dirty="0">
                <a:latin typeface="cmr17" panose="020B0500000000000000" pitchFamily="34" charset="0"/>
                <a:cs typeface="Arial" panose="020B0604020202020204" pitchFamily="34" charset="0"/>
              </a:rPr>
              <a:t> trace</a:t>
            </a:r>
          </a:p>
        </p:txBody>
      </p:sp>
      <p:sp>
        <p:nvSpPr>
          <p:cNvPr id="11" name="TextBox 10">
            <a:extLst>
              <a:ext uri="{FF2B5EF4-FFF2-40B4-BE49-F238E27FC236}">
                <a16:creationId xmlns:a16="http://schemas.microsoft.com/office/drawing/2014/main" id="{1FAB96AF-4D38-7BFA-BDAF-50716FE88D18}"/>
              </a:ext>
            </a:extLst>
          </p:cNvPr>
          <p:cNvSpPr txBox="1"/>
          <p:nvPr/>
        </p:nvSpPr>
        <p:spPr>
          <a:xfrm>
            <a:off x="6027497" y="5140280"/>
            <a:ext cx="659228" cy="369332"/>
          </a:xfrm>
          <a:prstGeom prst="rect">
            <a:avLst/>
          </a:prstGeom>
          <a:noFill/>
        </p:spPr>
        <p:txBody>
          <a:bodyPr wrap="square" rtlCol="0">
            <a:spAutoFit/>
          </a:bodyPr>
          <a:lstStyle/>
          <a:p>
            <a:pPr algn="ctr"/>
            <a:r>
              <a:rPr lang="en-US" b="1" dirty="0">
                <a:latin typeface="cmr17" panose="020B0500000000000000" pitchFamily="34" charset="0"/>
                <a:cs typeface="Arial" panose="020B0604020202020204" pitchFamily="34" charset="0"/>
              </a:rPr>
              <a:t>No</a:t>
            </a:r>
          </a:p>
        </p:txBody>
      </p:sp>
      <p:sp>
        <p:nvSpPr>
          <p:cNvPr id="12" name="TextBox 11">
            <a:extLst>
              <a:ext uri="{FF2B5EF4-FFF2-40B4-BE49-F238E27FC236}">
                <a16:creationId xmlns:a16="http://schemas.microsoft.com/office/drawing/2014/main" id="{523FDC08-F5C9-657B-B96F-0808D22A5DAF}"/>
              </a:ext>
            </a:extLst>
          </p:cNvPr>
          <p:cNvSpPr txBox="1"/>
          <p:nvPr/>
        </p:nvSpPr>
        <p:spPr>
          <a:xfrm>
            <a:off x="5058729" y="5979042"/>
            <a:ext cx="659228" cy="369332"/>
          </a:xfrm>
          <a:prstGeom prst="rect">
            <a:avLst/>
          </a:prstGeom>
          <a:noFill/>
        </p:spPr>
        <p:txBody>
          <a:bodyPr wrap="square" rtlCol="0">
            <a:spAutoFit/>
          </a:bodyPr>
          <a:lstStyle/>
          <a:p>
            <a:pPr algn="ctr"/>
            <a:r>
              <a:rPr lang="en-US" b="1" dirty="0">
                <a:latin typeface="cmr17" panose="020B0500000000000000" pitchFamily="34" charset="0"/>
                <a:cs typeface="Arial" panose="020B0604020202020204" pitchFamily="34" charset="0"/>
              </a:rPr>
              <a:t>Yes</a:t>
            </a:r>
          </a:p>
        </p:txBody>
      </p:sp>
      <p:pic>
        <p:nvPicPr>
          <p:cNvPr id="13" name="Graphic 12" descr="Gears with solid fill">
            <a:extLst>
              <a:ext uri="{FF2B5EF4-FFF2-40B4-BE49-F238E27FC236}">
                <a16:creationId xmlns:a16="http://schemas.microsoft.com/office/drawing/2014/main" id="{E039D692-4294-7B32-2746-FAFC782279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2645" y="1689064"/>
            <a:ext cx="914400" cy="914400"/>
          </a:xfrm>
          <a:prstGeom prst="rect">
            <a:avLst/>
          </a:prstGeom>
        </p:spPr>
      </p:pic>
      <p:sp>
        <p:nvSpPr>
          <p:cNvPr id="14" name="TextBox 13">
            <a:extLst>
              <a:ext uri="{FF2B5EF4-FFF2-40B4-BE49-F238E27FC236}">
                <a16:creationId xmlns:a16="http://schemas.microsoft.com/office/drawing/2014/main" id="{D8E56400-EC38-76ED-ABDA-FEA7BE72BBDE}"/>
              </a:ext>
            </a:extLst>
          </p:cNvPr>
          <p:cNvSpPr txBox="1"/>
          <p:nvPr/>
        </p:nvSpPr>
        <p:spPr>
          <a:xfrm>
            <a:off x="6748788" y="2451654"/>
            <a:ext cx="1486511" cy="369332"/>
          </a:xfrm>
          <a:prstGeom prst="rect">
            <a:avLst/>
          </a:prstGeom>
          <a:noFill/>
        </p:spPr>
        <p:txBody>
          <a:bodyPr wrap="square" rtlCol="0">
            <a:spAutoFit/>
          </a:bodyPr>
          <a:lstStyle/>
          <a:p>
            <a:pPr algn="ctr"/>
            <a:r>
              <a:rPr lang="en-US" b="1" dirty="0">
                <a:latin typeface="cmr17" panose="020B0500000000000000" pitchFamily="34" charset="0"/>
                <a:cs typeface="Arial" panose="020B0604020202020204" pitchFamily="34" charset="0"/>
              </a:rPr>
              <a:t>Camouflage</a:t>
            </a:r>
          </a:p>
        </p:txBody>
      </p:sp>
      <p:sp>
        <p:nvSpPr>
          <p:cNvPr id="15" name="Oval 14">
            <a:extLst>
              <a:ext uri="{FF2B5EF4-FFF2-40B4-BE49-F238E27FC236}">
                <a16:creationId xmlns:a16="http://schemas.microsoft.com/office/drawing/2014/main" id="{DA1416CC-8F39-4C0F-D0F3-A24D79A2FD67}"/>
              </a:ext>
            </a:extLst>
          </p:cNvPr>
          <p:cNvSpPr/>
          <p:nvPr/>
        </p:nvSpPr>
        <p:spPr>
          <a:xfrm>
            <a:off x="6657710" y="1723242"/>
            <a:ext cx="1608332" cy="1284700"/>
          </a:xfrm>
          <a:prstGeom prst="ellipse">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cxnSp>
        <p:nvCxnSpPr>
          <p:cNvPr id="16" name="Straight Connector 15">
            <a:extLst>
              <a:ext uri="{FF2B5EF4-FFF2-40B4-BE49-F238E27FC236}">
                <a16:creationId xmlns:a16="http://schemas.microsoft.com/office/drawing/2014/main" id="{B4F5DC62-5AB3-5CCF-B0BD-6CDB407BF686}"/>
              </a:ext>
            </a:extLst>
          </p:cNvPr>
          <p:cNvCxnSpPr>
            <a:cxnSpLocks/>
            <a:stCxn id="15" idx="6"/>
          </p:cNvCxnSpPr>
          <p:nvPr/>
        </p:nvCxnSpPr>
        <p:spPr>
          <a:xfrm>
            <a:off x="8266042" y="2365592"/>
            <a:ext cx="1017059" cy="1644493"/>
          </a:xfrm>
          <a:prstGeom prst="line">
            <a:avLst/>
          </a:prstGeom>
          <a:ln w="1270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E863C11-7291-A24C-4B48-BC0AB767029B}"/>
              </a:ext>
            </a:extLst>
          </p:cNvPr>
          <p:cNvSpPr txBox="1"/>
          <p:nvPr/>
        </p:nvSpPr>
        <p:spPr>
          <a:xfrm>
            <a:off x="4433352" y="1077161"/>
            <a:ext cx="1043294" cy="646331"/>
          </a:xfrm>
          <a:prstGeom prst="rect">
            <a:avLst/>
          </a:prstGeom>
          <a:noFill/>
        </p:spPr>
        <p:txBody>
          <a:bodyPr wrap="square" rtlCol="0">
            <a:spAutoFit/>
          </a:bodyPr>
          <a:lstStyle/>
          <a:p>
            <a:pPr algn="ctr"/>
            <a:r>
              <a:rPr lang="en-US" dirty="0">
                <a:latin typeface="cmr17" panose="020B0500000000000000" pitchFamily="34" charset="0"/>
                <a:cs typeface="Arial" panose="020B0604020202020204" pitchFamily="34" charset="0"/>
              </a:rPr>
              <a:t>Original trace</a:t>
            </a:r>
          </a:p>
        </p:txBody>
      </p:sp>
      <p:sp>
        <p:nvSpPr>
          <p:cNvPr id="18" name="TextBox 17">
            <a:extLst>
              <a:ext uri="{FF2B5EF4-FFF2-40B4-BE49-F238E27FC236}">
                <a16:creationId xmlns:a16="http://schemas.microsoft.com/office/drawing/2014/main" id="{C978ECE8-ED3C-8A2C-CA61-49A2F628D05C}"/>
              </a:ext>
            </a:extLst>
          </p:cNvPr>
          <p:cNvSpPr txBox="1"/>
          <p:nvPr/>
        </p:nvSpPr>
        <p:spPr>
          <a:xfrm>
            <a:off x="1289359" y="1865717"/>
            <a:ext cx="1560247" cy="923330"/>
          </a:xfrm>
          <a:prstGeom prst="rect">
            <a:avLst/>
          </a:prstGeom>
          <a:noFill/>
        </p:spPr>
        <p:txBody>
          <a:bodyPr wrap="square" rtlCol="0">
            <a:spAutoFit/>
          </a:bodyPr>
          <a:lstStyle/>
          <a:p>
            <a:pPr algn="ctr"/>
            <a:r>
              <a:rPr lang="en-US" dirty="0">
                <a:latin typeface="cmr17" panose="020B0500000000000000" pitchFamily="34" charset="0"/>
                <a:cs typeface="Arial" panose="020B0604020202020204" pitchFamily="34" charset="0"/>
              </a:rPr>
              <a:t>Annotation metadata available?</a:t>
            </a:r>
          </a:p>
        </p:txBody>
      </p:sp>
      <p:pic>
        <p:nvPicPr>
          <p:cNvPr id="19" name="Graphic 18" descr="Checklist with solid fill">
            <a:extLst>
              <a:ext uri="{FF2B5EF4-FFF2-40B4-BE49-F238E27FC236}">
                <a16:creationId xmlns:a16="http://schemas.microsoft.com/office/drawing/2014/main" id="{F6578293-ABE9-3B40-3840-6735FA6FB8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98182" y="3836280"/>
            <a:ext cx="615241" cy="615241"/>
          </a:xfrm>
          <a:prstGeom prst="rect">
            <a:avLst/>
          </a:prstGeom>
        </p:spPr>
      </p:pic>
      <p:sp>
        <p:nvSpPr>
          <p:cNvPr id="20" name="TextBox 19">
            <a:extLst>
              <a:ext uri="{FF2B5EF4-FFF2-40B4-BE49-F238E27FC236}">
                <a16:creationId xmlns:a16="http://schemas.microsoft.com/office/drawing/2014/main" id="{E84BE1B1-CC53-6BC5-5AE4-176B33FA783E}"/>
              </a:ext>
            </a:extLst>
          </p:cNvPr>
          <p:cNvSpPr txBox="1"/>
          <p:nvPr/>
        </p:nvSpPr>
        <p:spPr>
          <a:xfrm>
            <a:off x="2440531" y="4285899"/>
            <a:ext cx="1554623" cy="923330"/>
          </a:xfrm>
          <a:prstGeom prst="rect">
            <a:avLst/>
          </a:prstGeom>
          <a:noFill/>
        </p:spPr>
        <p:txBody>
          <a:bodyPr wrap="square" rtlCol="0">
            <a:spAutoFit/>
          </a:bodyPr>
          <a:lstStyle/>
          <a:p>
            <a:pPr algn="ctr"/>
            <a:r>
              <a:rPr lang="en-US" dirty="0">
                <a:latin typeface="cmr17" panose="020B0500000000000000" pitchFamily="34" charset="0"/>
                <a:cs typeface="Arial" panose="020B0604020202020204" pitchFamily="34" charset="0"/>
              </a:rPr>
              <a:t>Sequence of memory accesses</a:t>
            </a:r>
          </a:p>
        </p:txBody>
      </p:sp>
      <p:pic>
        <p:nvPicPr>
          <p:cNvPr id="21" name="Graphic 20" descr="Priorities with solid fill">
            <a:extLst>
              <a:ext uri="{FF2B5EF4-FFF2-40B4-BE49-F238E27FC236}">
                <a16:creationId xmlns:a16="http://schemas.microsoft.com/office/drawing/2014/main" id="{11D5046B-973C-32DA-FC70-6C0262B80E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45270" y="5123728"/>
            <a:ext cx="629548" cy="629548"/>
          </a:xfrm>
          <a:prstGeom prst="rect">
            <a:avLst/>
          </a:prstGeom>
        </p:spPr>
      </p:pic>
      <p:sp>
        <p:nvSpPr>
          <p:cNvPr id="22" name="TextBox 21">
            <a:extLst>
              <a:ext uri="{FF2B5EF4-FFF2-40B4-BE49-F238E27FC236}">
                <a16:creationId xmlns:a16="http://schemas.microsoft.com/office/drawing/2014/main" id="{7A46911F-AFF3-7AA3-D0FE-8EF7723C66EE}"/>
              </a:ext>
            </a:extLst>
          </p:cNvPr>
          <p:cNvSpPr txBox="1"/>
          <p:nvPr/>
        </p:nvSpPr>
        <p:spPr>
          <a:xfrm>
            <a:off x="5217002" y="3824045"/>
            <a:ext cx="1449952" cy="646331"/>
          </a:xfrm>
          <a:prstGeom prst="rect">
            <a:avLst/>
          </a:prstGeom>
          <a:noFill/>
        </p:spPr>
        <p:txBody>
          <a:bodyPr wrap="square" rtlCol="0">
            <a:spAutoFit/>
          </a:bodyPr>
          <a:lstStyle/>
          <a:p>
            <a:r>
              <a:rPr lang="en-US" dirty="0">
                <a:latin typeface="cmr17" panose="020B0500000000000000" pitchFamily="34" charset="0"/>
                <a:cs typeface="Arial" panose="020B0604020202020204" pitchFamily="34" charset="0"/>
              </a:rPr>
              <a:t>List of Data Structures</a:t>
            </a:r>
          </a:p>
        </p:txBody>
      </p:sp>
      <p:sp>
        <p:nvSpPr>
          <p:cNvPr id="23" name="Diamond 22">
            <a:extLst>
              <a:ext uri="{FF2B5EF4-FFF2-40B4-BE49-F238E27FC236}">
                <a16:creationId xmlns:a16="http://schemas.microsoft.com/office/drawing/2014/main" id="{F99A5E84-EE75-D438-5895-0A541C97B51E}"/>
              </a:ext>
            </a:extLst>
          </p:cNvPr>
          <p:cNvSpPr/>
          <p:nvPr/>
        </p:nvSpPr>
        <p:spPr>
          <a:xfrm>
            <a:off x="4005522" y="4839644"/>
            <a:ext cx="2220941" cy="1259231"/>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24" name="TextBox 23">
            <a:extLst>
              <a:ext uri="{FF2B5EF4-FFF2-40B4-BE49-F238E27FC236}">
                <a16:creationId xmlns:a16="http://schemas.microsoft.com/office/drawing/2014/main" id="{4A8B40E7-0084-2B81-50A6-942AAFAADD89}"/>
              </a:ext>
            </a:extLst>
          </p:cNvPr>
          <p:cNvSpPr txBox="1"/>
          <p:nvPr/>
        </p:nvSpPr>
        <p:spPr>
          <a:xfrm>
            <a:off x="4125521" y="5182178"/>
            <a:ext cx="2053372" cy="646331"/>
          </a:xfrm>
          <a:prstGeom prst="rect">
            <a:avLst/>
          </a:prstGeom>
          <a:noFill/>
        </p:spPr>
        <p:txBody>
          <a:bodyPr wrap="square" rtlCol="0">
            <a:spAutoFit/>
          </a:bodyPr>
          <a:lstStyle/>
          <a:p>
            <a:pPr algn="ctr"/>
            <a:r>
              <a:rPr lang="en-US" dirty="0">
                <a:latin typeface="cmr17" panose="020B0500000000000000" pitchFamily="34" charset="0"/>
                <a:cs typeface="Arial" panose="020B0604020202020204" pitchFamily="34" charset="0"/>
              </a:rPr>
              <a:t>Known Data Structure?</a:t>
            </a:r>
          </a:p>
        </p:txBody>
      </p:sp>
      <p:cxnSp>
        <p:nvCxnSpPr>
          <p:cNvPr id="25" name="Connector: Elbow 54">
            <a:extLst>
              <a:ext uri="{FF2B5EF4-FFF2-40B4-BE49-F238E27FC236}">
                <a16:creationId xmlns:a16="http://schemas.microsoft.com/office/drawing/2014/main" id="{D4B165DB-52B2-0CDC-F5EA-12F7E68C8A71}"/>
              </a:ext>
            </a:extLst>
          </p:cNvPr>
          <p:cNvCxnSpPr>
            <a:cxnSpLocks/>
            <a:endCxn id="15" idx="0"/>
          </p:cNvCxnSpPr>
          <p:nvPr/>
        </p:nvCxnSpPr>
        <p:spPr>
          <a:xfrm>
            <a:off x="5973997" y="1391406"/>
            <a:ext cx="1487879" cy="331836"/>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ctor: Elbow 89">
            <a:extLst>
              <a:ext uri="{FF2B5EF4-FFF2-40B4-BE49-F238E27FC236}">
                <a16:creationId xmlns:a16="http://schemas.microsoft.com/office/drawing/2014/main" id="{638BE36A-5C71-E8FC-2444-06DE487F39C6}"/>
              </a:ext>
            </a:extLst>
          </p:cNvPr>
          <p:cNvCxnSpPr>
            <a:cxnSpLocks/>
            <a:stCxn id="33" idx="2"/>
          </p:cNvCxnSpPr>
          <p:nvPr/>
        </p:nvCxnSpPr>
        <p:spPr>
          <a:xfrm rot="16200000" flipH="1">
            <a:off x="2809329" y="2420332"/>
            <a:ext cx="196496" cy="1697488"/>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0EAE28B-C560-55A0-5A6E-66B591BAFACE}"/>
              </a:ext>
            </a:extLst>
          </p:cNvPr>
          <p:cNvCxnSpPr>
            <a:cxnSpLocks/>
            <a:stCxn id="15" idx="6"/>
          </p:cNvCxnSpPr>
          <p:nvPr/>
        </p:nvCxnSpPr>
        <p:spPr>
          <a:xfrm flipV="1">
            <a:off x="8266042" y="2348275"/>
            <a:ext cx="816197" cy="1731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8" name="Graphic 27" descr="Document outline">
            <a:extLst>
              <a:ext uri="{FF2B5EF4-FFF2-40B4-BE49-F238E27FC236}">
                <a16:creationId xmlns:a16="http://schemas.microsoft.com/office/drawing/2014/main" id="{6519B426-733E-3BEF-41EA-327F90D8E3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12808" y="1881277"/>
            <a:ext cx="914400" cy="914400"/>
          </a:xfrm>
          <a:prstGeom prst="rect">
            <a:avLst/>
          </a:prstGeom>
        </p:spPr>
      </p:pic>
      <p:cxnSp>
        <p:nvCxnSpPr>
          <p:cNvPr id="29" name="Straight Arrow Connector 28">
            <a:extLst>
              <a:ext uri="{FF2B5EF4-FFF2-40B4-BE49-F238E27FC236}">
                <a16:creationId xmlns:a16="http://schemas.microsoft.com/office/drawing/2014/main" id="{61F0BC4E-C442-2C68-9BB4-326248EF1F4B}"/>
              </a:ext>
            </a:extLst>
          </p:cNvPr>
          <p:cNvCxnSpPr>
            <a:cxnSpLocks/>
          </p:cNvCxnSpPr>
          <p:nvPr/>
        </p:nvCxnSpPr>
        <p:spPr>
          <a:xfrm>
            <a:off x="3468867" y="5469260"/>
            <a:ext cx="53216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FF35A89-2A6C-4542-E8C7-54D3A4CE9396}"/>
              </a:ext>
            </a:extLst>
          </p:cNvPr>
          <p:cNvCxnSpPr>
            <a:cxnSpLocks/>
            <a:endCxn id="23" idx="0"/>
          </p:cNvCxnSpPr>
          <p:nvPr/>
        </p:nvCxnSpPr>
        <p:spPr>
          <a:xfrm>
            <a:off x="5115993" y="4451522"/>
            <a:ext cx="0" cy="38812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ctor: Elbow 124">
            <a:extLst>
              <a:ext uri="{FF2B5EF4-FFF2-40B4-BE49-F238E27FC236}">
                <a16:creationId xmlns:a16="http://schemas.microsoft.com/office/drawing/2014/main" id="{93285172-A8BF-D095-139C-70B2A7AAEC23}"/>
              </a:ext>
            </a:extLst>
          </p:cNvPr>
          <p:cNvCxnSpPr>
            <a:cxnSpLocks/>
          </p:cNvCxnSpPr>
          <p:nvPr/>
        </p:nvCxnSpPr>
        <p:spPr>
          <a:xfrm rot="16200000" flipH="1">
            <a:off x="6110013" y="5100364"/>
            <a:ext cx="210227" cy="2207248"/>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Connector: Elbow 146">
            <a:extLst>
              <a:ext uri="{FF2B5EF4-FFF2-40B4-BE49-F238E27FC236}">
                <a16:creationId xmlns:a16="http://schemas.microsoft.com/office/drawing/2014/main" id="{C1DFDD54-7F2A-C35C-9EBD-BEE7DC1A7F7B}"/>
              </a:ext>
            </a:extLst>
          </p:cNvPr>
          <p:cNvCxnSpPr>
            <a:cxnSpLocks/>
            <a:endCxn id="9" idx="1"/>
          </p:cNvCxnSpPr>
          <p:nvPr/>
        </p:nvCxnSpPr>
        <p:spPr>
          <a:xfrm flipV="1">
            <a:off x="6221972" y="4495177"/>
            <a:ext cx="1110469" cy="974083"/>
          </a:xfrm>
          <a:prstGeom prst="bentConnector3">
            <a:avLst>
              <a:gd name="adj1" fmla="val 50000"/>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Diamond 32">
            <a:extLst>
              <a:ext uri="{FF2B5EF4-FFF2-40B4-BE49-F238E27FC236}">
                <a16:creationId xmlns:a16="http://schemas.microsoft.com/office/drawing/2014/main" id="{9CB3DCD7-BE80-9F56-BFE9-B08947CE735E}"/>
              </a:ext>
            </a:extLst>
          </p:cNvPr>
          <p:cNvSpPr/>
          <p:nvPr/>
        </p:nvSpPr>
        <p:spPr>
          <a:xfrm>
            <a:off x="1029334" y="1565950"/>
            <a:ext cx="2058997" cy="1604878"/>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34" name="TextBox 33">
            <a:extLst>
              <a:ext uri="{FF2B5EF4-FFF2-40B4-BE49-F238E27FC236}">
                <a16:creationId xmlns:a16="http://schemas.microsoft.com/office/drawing/2014/main" id="{9E74393A-17AD-A7FD-3F5A-87D3B81D5810}"/>
              </a:ext>
            </a:extLst>
          </p:cNvPr>
          <p:cNvSpPr txBox="1"/>
          <p:nvPr/>
        </p:nvSpPr>
        <p:spPr>
          <a:xfrm>
            <a:off x="3757087" y="3053626"/>
            <a:ext cx="2084426" cy="646331"/>
          </a:xfrm>
          <a:prstGeom prst="rect">
            <a:avLst/>
          </a:prstGeom>
          <a:solidFill>
            <a:schemeClr val="bg1"/>
          </a:solidFill>
          <a:ln>
            <a:solidFill>
              <a:schemeClr val="tx1"/>
            </a:solidFill>
          </a:ln>
        </p:spPr>
        <p:txBody>
          <a:bodyPr wrap="square" rtlCol="0">
            <a:spAutoFit/>
          </a:bodyPr>
          <a:lstStyle/>
          <a:p>
            <a:pPr algn="ctr"/>
            <a:r>
              <a:rPr lang="en-US" dirty="0">
                <a:latin typeface="cmr17" panose="020B0500000000000000" pitchFamily="34" charset="0"/>
                <a:cs typeface="Arial" panose="020B0604020202020204" pitchFamily="34" charset="0"/>
              </a:rPr>
              <a:t>Annotated Data Structures</a:t>
            </a:r>
          </a:p>
        </p:txBody>
      </p:sp>
      <p:sp>
        <p:nvSpPr>
          <p:cNvPr id="35" name="TextBox 34">
            <a:extLst>
              <a:ext uri="{FF2B5EF4-FFF2-40B4-BE49-F238E27FC236}">
                <a16:creationId xmlns:a16="http://schemas.microsoft.com/office/drawing/2014/main" id="{959000E6-8781-E73D-87FA-89B622D37818}"/>
              </a:ext>
            </a:extLst>
          </p:cNvPr>
          <p:cNvSpPr txBox="1"/>
          <p:nvPr/>
        </p:nvSpPr>
        <p:spPr>
          <a:xfrm>
            <a:off x="3772269" y="1903927"/>
            <a:ext cx="2069244" cy="923330"/>
          </a:xfrm>
          <a:prstGeom prst="rect">
            <a:avLst/>
          </a:prstGeom>
          <a:solidFill>
            <a:schemeClr val="bg1"/>
          </a:solidFill>
          <a:ln>
            <a:solidFill>
              <a:schemeClr val="tx1"/>
            </a:solidFill>
          </a:ln>
        </p:spPr>
        <p:txBody>
          <a:bodyPr wrap="square" rtlCol="0">
            <a:spAutoFit/>
          </a:bodyPr>
          <a:lstStyle/>
          <a:p>
            <a:pPr algn="ctr"/>
            <a:r>
              <a:rPr lang="en-US" dirty="0">
                <a:latin typeface="cmr17" panose="020B0500000000000000" pitchFamily="34" charset="0"/>
                <a:cs typeface="Arial" panose="020B0604020202020204" pitchFamily="34" charset="0"/>
              </a:rPr>
              <a:t>Automated Data Structure Identification</a:t>
            </a:r>
          </a:p>
        </p:txBody>
      </p:sp>
      <p:sp>
        <p:nvSpPr>
          <p:cNvPr id="36" name="TextBox 35">
            <a:extLst>
              <a:ext uri="{FF2B5EF4-FFF2-40B4-BE49-F238E27FC236}">
                <a16:creationId xmlns:a16="http://schemas.microsoft.com/office/drawing/2014/main" id="{6A76C783-4120-47BE-6853-57D562FDC4D9}"/>
              </a:ext>
            </a:extLst>
          </p:cNvPr>
          <p:cNvSpPr txBox="1"/>
          <p:nvPr/>
        </p:nvSpPr>
        <p:spPr>
          <a:xfrm>
            <a:off x="2032094" y="3027497"/>
            <a:ext cx="659228" cy="369332"/>
          </a:xfrm>
          <a:prstGeom prst="rect">
            <a:avLst/>
          </a:prstGeom>
          <a:noFill/>
        </p:spPr>
        <p:txBody>
          <a:bodyPr wrap="square" rtlCol="0">
            <a:spAutoFit/>
          </a:bodyPr>
          <a:lstStyle/>
          <a:p>
            <a:pPr algn="ctr"/>
            <a:r>
              <a:rPr lang="en-US" b="1" dirty="0">
                <a:latin typeface="cmr17" panose="020B0500000000000000" pitchFamily="34" charset="0"/>
                <a:cs typeface="Arial" panose="020B0604020202020204" pitchFamily="34" charset="0"/>
              </a:rPr>
              <a:t>Yes</a:t>
            </a:r>
          </a:p>
        </p:txBody>
      </p:sp>
      <p:cxnSp>
        <p:nvCxnSpPr>
          <p:cNvPr id="37" name="Straight Arrow Connector 36">
            <a:extLst>
              <a:ext uri="{FF2B5EF4-FFF2-40B4-BE49-F238E27FC236}">
                <a16:creationId xmlns:a16="http://schemas.microsoft.com/office/drawing/2014/main" id="{83B36EB0-AC42-1966-E8A1-AE9C4084F2CF}"/>
              </a:ext>
            </a:extLst>
          </p:cNvPr>
          <p:cNvCxnSpPr>
            <a:cxnSpLocks/>
            <a:stCxn id="33" idx="3"/>
            <a:endCxn id="35" idx="1"/>
          </p:cNvCxnSpPr>
          <p:nvPr/>
        </p:nvCxnSpPr>
        <p:spPr>
          <a:xfrm flipV="1">
            <a:off x="3088331" y="2365592"/>
            <a:ext cx="683938" cy="279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7B3574C-86CE-4556-1118-2A292752FFAA}"/>
              </a:ext>
            </a:extLst>
          </p:cNvPr>
          <p:cNvSpPr txBox="1"/>
          <p:nvPr/>
        </p:nvSpPr>
        <p:spPr>
          <a:xfrm>
            <a:off x="2945656" y="2005942"/>
            <a:ext cx="659228" cy="369332"/>
          </a:xfrm>
          <a:prstGeom prst="rect">
            <a:avLst/>
          </a:prstGeom>
          <a:noFill/>
        </p:spPr>
        <p:txBody>
          <a:bodyPr wrap="square" rtlCol="0">
            <a:spAutoFit/>
          </a:bodyPr>
          <a:lstStyle/>
          <a:p>
            <a:pPr algn="ctr"/>
            <a:r>
              <a:rPr lang="en-US" b="1" dirty="0">
                <a:latin typeface="cmr17" panose="020B0500000000000000" pitchFamily="34" charset="0"/>
                <a:cs typeface="Arial" panose="020B0604020202020204" pitchFamily="34" charset="0"/>
              </a:rPr>
              <a:t>No</a:t>
            </a:r>
          </a:p>
        </p:txBody>
      </p:sp>
      <p:cxnSp>
        <p:nvCxnSpPr>
          <p:cNvPr id="39" name="Connector: Elbow 54">
            <a:extLst>
              <a:ext uri="{FF2B5EF4-FFF2-40B4-BE49-F238E27FC236}">
                <a16:creationId xmlns:a16="http://schemas.microsoft.com/office/drawing/2014/main" id="{31D22199-7AD4-6130-12A5-E744AD9E5B0B}"/>
              </a:ext>
            </a:extLst>
          </p:cNvPr>
          <p:cNvCxnSpPr>
            <a:cxnSpLocks/>
            <a:stCxn id="34" idx="3"/>
            <a:endCxn id="15" idx="4"/>
          </p:cNvCxnSpPr>
          <p:nvPr/>
        </p:nvCxnSpPr>
        <p:spPr>
          <a:xfrm flipV="1">
            <a:off x="5841513" y="3007942"/>
            <a:ext cx="1620363" cy="368850"/>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Footer Placeholder 57">
            <a:extLst>
              <a:ext uri="{FF2B5EF4-FFF2-40B4-BE49-F238E27FC236}">
                <a16:creationId xmlns:a16="http://schemas.microsoft.com/office/drawing/2014/main" id="{59634A56-AE8B-D0A4-5586-8A831BBB8A93}"/>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59" name="Slide Number Placeholder 58">
            <a:extLst>
              <a:ext uri="{FF2B5EF4-FFF2-40B4-BE49-F238E27FC236}">
                <a16:creationId xmlns:a16="http://schemas.microsoft.com/office/drawing/2014/main" id="{13BE3E6C-7773-444B-5597-B8FECCEA1D21}"/>
              </a:ext>
            </a:extLst>
          </p:cNvPr>
          <p:cNvSpPr>
            <a:spLocks noGrp="1"/>
          </p:cNvSpPr>
          <p:nvPr>
            <p:ph type="sldNum" sz="quarter" idx="12"/>
          </p:nvPr>
        </p:nvSpPr>
        <p:spPr/>
        <p:txBody>
          <a:bodyPr/>
          <a:lstStyle/>
          <a:p>
            <a:fld id="{336066B3-E7BA-2E47-AC3D-47A3C6D99DFD}" type="slidenum">
              <a:rPr lang="en-US" smtClean="0"/>
              <a:t>17</a:t>
            </a:fld>
            <a:endParaRPr lang="en-US"/>
          </a:p>
        </p:txBody>
      </p:sp>
    </p:spTree>
    <p:extLst>
      <p:ext uri="{BB962C8B-B14F-4D97-AF65-F5344CB8AC3E}">
        <p14:creationId xmlns:p14="http://schemas.microsoft.com/office/powerpoint/2010/main" val="25121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p:bldP spid="12" grpId="0"/>
      <p:bldP spid="20" grpId="0"/>
      <p:bldP spid="22" grpId="0"/>
      <p:bldP spid="23"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927F-908A-E635-C30A-0E72FC063F12}"/>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52D2DEFC-B278-53B1-43A0-D147007971C4}"/>
              </a:ext>
            </a:extLst>
          </p:cNvPr>
          <p:cNvSpPr>
            <a:spLocks noGrp="1"/>
          </p:cNvSpPr>
          <p:nvPr>
            <p:ph idx="1"/>
          </p:nvPr>
        </p:nvSpPr>
        <p:spPr/>
        <p:txBody>
          <a:bodyPr/>
          <a:lstStyle/>
          <a:p>
            <a:r>
              <a:rPr lang="en-US" dirty="0"/>
              <a:t>Trace Profiling – </a:t>
            </a:r>
            <a:r>
              <a:rPr lang="en-US" dirty="0" err="1"/>
              <a:t>PINtool</a:t>
            </a:r>
            <a:r>
              <a:rPr lang="en-US" baseline="30000" dirty="0"/>
              <a:t>[1] </a:t>
            </a:r>
            <a:r>
              <a:rPr lang="en-US" dirty="0"/>
              <a:t>with predefined simulation points from Data Prefetching Championship 3.</a:t>
            </a:r>
            <a:endParaRPr lang="en-US" baseline="30000" dirty="0"/>
          </a:p>
          <a:p>
            <a:r>
              <a:rPr lang="en-US" dirty="0"/>
              <a:t>Simulator for testing performance – </a:t>
            </a:r>
            <a:r>
              <a:rPr lang="en-US" dirty="0" err="1"/>
              <a:t>ChampSim</a:t>
            </a:r>
            <a:r>
              <a:rPr lang="en-US" baseline="30000" dirty="0"/>
              <a:t>[2]</a:t>
            </a:r>
          </a:p>
          <a:p>
            <a:r>
              <a:rPr lang="en-US" dirty="0"/>
              <a:t>Cache – 512KB 8-way set associative</a:t>
            </a:r>
          </a:p>
          <a:p>
            <a:r>
              <a:rPr lang="en-US" dirty="0"/>
              <a:t>Benchmarks</a:t>
            </a:r>
          </a:p>
          <a:p>
            <a:pPr lvl="1"/>
            <a:r>
              <a:rPr lang="en-US" dirty="0"/>
              <a:t>SPEC2017</a:t>
            </a:r>
          </a:p>
          <a:p>
            <a:pPr lvl="1"/>
            <a:r>
              <a:rPr lang="en-US" dirty="0"/>
              <a:t>Histogram equalization from PERFECT</a:t>
            </a:r>
          </a:p>
          <a:p>
            <a:pPr lvl="1"/>
            <a:r>
              <a:rPr lang="en-US" dirty="0"/>
              <a:t>GAPBS</a:t>
            </a:r>
          </a:p>
          <a:p>
            <a:endParaRPr lang="en-US" dirty="0"/>
          </a:p>
        </p:txBody>
      </p:sp>
      <p:sp>
        <p:nvSpPr>
          <p:cNvPr id="4" name="Footer Placeholder 3">
            <a:extLst>
              <a:ext uri="{FF2B5EF4-FFF2-40B4-BE49-F238E27FC236}">
                <a16:creationId xmlns:a16="http://schemas.microsoft.com/office/drawing/2014/main" id="{010D99B7-79FE-7565-4431-ABF36BABB46C}"/>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5" name="Slide Number Placeholder 4">
            <a:extLst>
              <a:ext uri="{FF2B5EF4-FFF2-40B4-BE49-F238E27FC236}">
                <a16:creationId xmlns:a16="http://schemas.microsoft.com/office/drawing/2014/main" id="{A365EB57-0412-B00B-011A-30432A937073}"/>
              </a:ext>
            </a:extLst>
          </p:cNvPr>
          <p:cNvSpPr>
            <a:spLocks noGrp="1"/>
          </p:cNvSpPr>
          <p:nvPr>
            <p:ph type="sldNum" sz="quarter" idx="12"/>
          </p:nvPr>
        </p:nvSpPr>
        <p:spPr/>
        <p:txBody>
          <a:bodyPr/>
          <a:lstStyle/>
          <a:p>
            <a:fld id="{336066B3-E7BA-2E47-AC3D-47A3C6D99DFD}" type="slidenum">
              <a:rPr lang="en-US" smtClean="0"/>
              <a:t>18</a:t>
            </a:fld>
            <a:endParaRPr lang="en-US"/>
          </a:p>
        </p:txBody>
      </p:sp>
    </p:spTree>
    <p:extLst>
      <p:ext uri="{BB962C8B-B14F-4D97-AF65-F5344CB8AC3E}">
        <p14:creationId xmlns:p14="http://schemas.microsoft.com/office/powerpoint/2010/main" val="268091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29D8-00FD-1BF5-71B9-E64068C86F06}"/>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E46AB639-5B76-12EA-FF00-17B1D2219315}"/>
              </a:ext>
            </a:extLst>
          </p:cNvPr>
          <p:cNvSpPr>
            <a:spLocks noGrp="1"/>
          </p:cNvSpPr>
          <p:nvPr>
            <p:ph idx="1"/>
          </p:nvPr>
        </p:nvSpPr>
        <p:spPr/>
        <p:txBody>
          <a:bodyPr/>
          <a:lstStyle/>
          <a:p>
            <a:r>
              <a:rPr lang="en-US" dirty="0"/>
              <a:t>Data structures with contiguous memory layout</a:t>
            </a:r>
          </a:p>
          <a:p>
            <a:pPr lvl="1"/>
            <a:r>
              <a:rPr lang="en-US" dirty="0"/>
              <a:t>Data-independent array</a:t>
            </a:r>
          </a:p>
          <a:p>
            <a:pPr lvl="1"/>
            <a:r>
              <a:rPr lang="en-US" dirty="0"/>
              <a:t>Data-dependent array</a:t>
            </a:r>
          </a:p>
          <a:p>
            <a:pPr lvl="1"/>
            <a:r>
              <a:rPr lang="en-US" dirty="0"/>
              <a:t>Compressed sparse row</a:t>
            </a:r>
          </a:p>
          <a:p>
            <a:r>
              <a:rPr lang="en-US" dirty="0"/>
              <a:t>Data structures with randomized memory layout</a:t>
            </a:r>
          </a:p>
          <a:p>
            <a:pPr lvl="1"/>
            <a:r>
              <a:rPr lang="en-US" dirty="0"/>
              <a:t>Linked list</a:t>
            </a:r>
          </a:p>
          <a:p>
            <a:pPr lvl="1"/>
            <a:r>
              <a:rPr lang="en-US" dirty="0"/>
              <a:t>Graph</a:t>
            </a:r>
          </a:p>
          <a:p>
            <a:pPr lvl="1"/>
            <a:r>
              <a:rPr lang="en-US" dirty="0"/>
              <a:t>Tree</a:t>
            </a:r>
          </a:p>
        </p:txBody>
      </p:sp>
      <p:sp>
        <p:nvSpPr>
          <p:cNvPr id="4" name="Footer Placeholder 3">
            <a:extLst>
              <a:ext uri="{FF2B5EF4-FFF2-40B4-BE49-F238E27FC236}">
                <a16:creationId xmlns:a16="http://schemas.microsoft.com/office/drawing/2014/main" id="{F89D51F8-81A5-6755-F123-7F8EFA7C541D}"/>
              </a:ext>
            </a:extLst>
          </p:cNvPr>
          <p:cNvSpPr>
            <a:spLocks noGrp="1"/>
          </p:cNvSpPr>
          <p:nvPr>
            <p:ph type="ftr" sz="quarter" idx="11"/>
          </p:nvPr>
        </p:nvSpPr>
        <p:spPr/>
        <p:txBody>
          <a:bodyPr/>
          <a:lstStyle/>
          <a:p>
            <a:r>
              <a:rPr lang="en-US"/>
              <a:t>Camouflage: Utility-Aware Obfuscation for Accurate Simulation of Sensitive Program Traces</a:t>
            </a:r>
            <a:endParaRPr lang="en-US" dirty="0"/>
          </a:p>
        </p:txBody>
      </p:sp>
      <p:sp>
        <p:nvSpPr>
          <p:cNvPr id="5" name="Slide Number Placeholder 4">
            <a:extLst>
              <a:ext uri="{FF2B5EF4-FFF2-40B4-BE49-F238E27FC236}">
                <a16:creationId xmlns:a16="http://schemas.microsoft.com/office/drawing/2014/main" id="{74BBDC7C-6F5D-9B10-90A8-7BF9074AB765}"/>
              </a:ext>
            </a:extLst>
          </p:cNvPr>
          <p:cNvSpPr>
            <a:spLocks noGrp="1"/>
          </p:cNvSpPr>
          <p:nvPr>
            <p:ph type="sldNum" sz="quarter" idx="12"/>
          </p:nvPr>
        </p:nvSpPr>
        <p:spPr/>
        <p:txBody>
          <a:bodyPr/>
          <a:lstStyle/>
          <a:p>
            <a:fld id="{336066B3-E7BA-2E47-AC3D-47A3C6D99DFD}" type="slidenum">
              <a:rPr lang="en-US" smtClean="0"/>
              <a:t>19</a:t>
            </a:fld>
            <a:endParaRPr lang="en-US"/>
          </a:p>
        </p:txBody>
      </p:sp>
    </p:spTree>
    <p:extLst>
      <p:ext uri="{BB962C8B-B14F-4D97-AF65-F5344CB8AC3E}">
        <p14:creationId xmlns:p14="http://schemas.microsoft.com/office/powerpoint/2010/main" val="248138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5BB34EC-390F-C07F-887A-9E4322D796F3}"/>
              </a:ext>
            </a:extLst>
          </p:cNvPr>
          <p:cNvSpPr txBox="1"/>
          <p:nvPr/>
        </p:nvSpPr>
        <p:spPr>
          <a:xfrm>
            <a:off x="945555" y="4161234"/>
            <a:ext cx="1799618" cy="1644610"/>
          </a:xfrm>
          <a:prstGeom prst="ellipse">
            <a:avLst/>
          </a:prstGeom>
          <a:solidFill>
            <a:schemeClr val="tx2">
              <a:lumMod val="25000"/>
              <a:lumOff val="75000"/>
            </a:schemeClr>
          </a:solidFill>
          <a:ln>
            <a:solidFill>
              <a:schemeClr val="tx2">
                <a:lumMod val="75000"/>
                <a:lumOff val="25000"/>
              </a:schemeClr>
            </a:solidFill>
          </a:ln>
        </p:spPr>
        <p:txBody>
          <a:bodyPr wrap="square" rtlCol="0">
            <a:spAutoFit/>
          </a:bodyPr>
          <a:lstStyle/>
          <a:p>
            <a:pPr algn="ctr"/>
            <a:endParaRPr lang="en-US" sz="1400" b="1" dirty="0">
              <a:latin typeface="Palatino Linotype" panose="02040502050505030304" pitchFamily="18" charset="0"/>
            </a:endParaRPr>
          </a:p>
          <a:p>
            <a:pPr algn="ctr"/>
            <a:r>
              <a:rPr lang="en-US" sz="1400" b="1" dirty="0">
                <a:latin typeface="Palatino Linotype" panose="02040502050505030304" pitchFamily="18" charset="0"/>
              </a:rPr>
              <a:t>High</a:t>
            </a:r>
          </a:p>
          <a:p>
            <a:pPr algn="ctr"/>
            <a:r>
              <a:rPr lang="en-US" sz="1400" b="1" dirty="0">
                <a:latin typeface="Palatino Linotype" panose="02040502050505030304" pitchFamily="18" charset="0"/>
              </a:rPr>
              <a:t>Performance Computing</a:t>
            </a:r>
          </a:p>
          <a:p>
            <a:pPr algn="ctr"/>
            <a:endParaRPr lang="en-US" sz="1400" b="1" dirty="0">
              <a:latin typeface="Palatino Linotype" panose="02040502050505030304" pitchFamily="18" charset="0"/>
            </a:endParaRPr>
          </a:p>
        </p:txBody>
      </p:sp>
      <p:sp>
        <p:nvSpPr>
          <p:cNvPr id="14" name="TextBox 13">
            <a:extLst>
              <a:ext uri="{FF2B5EF4-FFF2-40B4-BE49-F238E27FC236}">
                <a16:creationId xmlns:a16="http://schemas.microsoft.com/office/drawing/2014/main" id="{49B14FB4-9106-8EC2-9934-E1906809BBFB}"/>
              </a:ext>
            </a:extLst>
          </p:cNvPr>
          <p:cNvSpPr txBox="1"/>
          <p:nvPr/>
        </p:nvSpPr>
        <p:spPr>
          <a:xfrm>
            <a:off x="3089554" y="3134929"/>
            <a:ext cx="1633552" cy="1644610"/>
          </a:xfrm>
          <a:prstGeom prst="ellipse">
            <a:avLst/>
          </a:prstGeom>
          <a:solidFill>
            <a:schemeClr val="tx2">
              <a:lumMod val="25000"/>
              <a:lumOff val="75000"/>
            </a:schemeClr>
          </a:solidFill>
          <a:ln>
            <a:solidFill>
              <a:schemeClr val="tx2">
                <a:lumMod val="75000"/>
                <a:lumOff val="25000"/>
              </a:schemeClr>
            </a:solidFill>
          </a:ln>
        </p:spPr>
        <p:txBody>
          <a:bodyPr wrap="square" rtlCol="0">
            <a:spAutoFit/>
          </a:bodyPr>
          <a:lstStyle/>
          <a:p>
            <a:pPr algn="ctr"/>
            <a:endParaRPr lang="en-US" sz="1400" b="1" dirty="0">
              <a:latin typeface="Palatino Linotype" panose="02040502050505030304" pitchFamily="18" charset="0"/>
            </a:endParaRPr>
          </a:p>
          <a:p>
            <a:pPr algn="ctr"/>
            <a:r>
              <a:rPr lang="en-US" sz="1400" b="1" dirty="0">
                <a:latin typeface="Palatino Linotype" panose="02040502050505030304" pitchFamily="18" charset="0"/>
              </a:rPr>
              <a:t>Diverse Set of Workloads</a:t>
            </a:r>
          </a:p>
          <a:p>
            <a:pPr algn="ctr"/>
            <a:endParaRPr lang="en-US" sz="1400" b="1" dirty="0">
              <a:latin typeface="Palatino Linotype" panose="02040502050505030304" pitchFamily="18" charset="0"/>
            </a:endParaRPr>
          </a:p>
        </p:txBody>
      </p:sp>
      <p:cxnSp>
        <p:nvCxnSpPr>
          <p:cNvPr id="16" name="Straight Arrow Connector 15">
            <a:extLst>
              <a:ext uri="{FF2B5EF4-FFF2-40B4-BE49-F238E27FC236}">
                <a16:creationId xmlns:a16="http://schemas.microsoft.com/office/drawing/2014/main" id="{F158D4AE-4F1F-6B3E-E00A-3DC545E83987}"/>
              </a:ext>
            </a:extLst>
          </p:cNvPr>
          <p:cNvCxnSpPr>
            <a:cxnSpLocks/>
            <a:stCxn id="14" idx="1"/>
            <a:endCxn id="9" idx="6"/>
          </p:cNvCxnSpPr>
          <p:nvPr/>
        </p:nvCxnSpPr>
        <p:spPr>
          <a:xfrm flipH="1" flipV="1">
            <a:off x="2815067" y="2908139"/>
            <a:ext cx="513715" cy="467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4AD0555-12DB-84C9-27B0-EC8BBDC9C95F}"/>
              </a:ext>
            </a:extLst>
          </p:cNvPr>
          <p:cNvCxnSpPr>
            <a:cxnSpLocks/>
            <a:stCxn id="14" idx="7"/>
            <a:endCxn id="10" idx="2"/>
          </p:cNvCxnSpPr>
          <p:nvPr/>
        </p:nvCxnSpPr>
        <p:spPr>
          <a:xfrm flipV="1">
            <a:off x="4483878" y="3146264"/>
            <a:ext cx="438813" cy="2295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5F82BC7-DBBF-75F4-F76C-8CF3AED31EE4}"/>
              </a:ext>
            </a:extLst>
          </p:cNvPr>
          <p:cNvCxnSpPr>
            <a:cxnSpLocks/>
            <a:stCxn id="14" idx="5"/>
            <a:endCxn id="13" idx="1"/>
          </p:cNvCxnSpPr>
          <p:nvPr/>
        </p:nvCxnSpPr>
        <p:spPr>
          <a:xfrm>
            <a:off x="4483878" y="4538691"/>
            <a:ext cx="485850" cy="996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FA1899F-169A-DC08-44FB-B677CE7CEA97}"/>
              </a:ext>
            </a:extLst>
          </p:cNvPr>
          <p:cNvCxnSpPr>
            <a:cxnSpLocks/>
            <a:stCxn id="14" idx="3"/>
            <a:endCxn id="12" idx="6"/>
          </p:cNvCxnSpPr>
          <p:nvPr/>
        </p:nvCxnSpPr>
        <p:spPr>
          <a:xfrm flipH="1">
            <a:off x="2745173" y="4538691"/>
            <a:ext cx="583609" cy="444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2" name="Content Placeholder 61">
            <a:extLst>
              <a:ext uri="{FF2B5EF4-FFF2-40B4-BE49-F238E27FC236}">
                <a16:creationId xmlns:a16="http://schemas.microsoft.com/office/drawing/2014/main" id="{F8AAED9C-8BED-24CB-1D2A-696FF6FA6420}"/>
              </a:ext>
            </a:extLst>
          </p:cNvPr>
          <p:cNvSpPr>
            <a:spLocks noGrp="1"/>
          </p:cNvSpPr>
          <p:nvPr>
            <p:ph idx="1"/>
          </p:nvPr>
        </p:nvSpPr>
        <p:spPr>
          <a:xfrm>
            <a:off x="838200" y="1690688"/>
            <a:ext cx="10515600" cy="4486275"/>
          </a:xfrm>
        </p:spPr>
        <p:txBody>
          <a:bodyPr/>
          <a:lstStyle/>
          <a:p>
            <a:r>
              <a:rPr lang="en-US" dirty="0"/>
              <a:t>Benchmark suites capture enough architectural behaviors</a:t>
            </a:r>
          </a:p>
        </p:txBody>
      </p:sp>
      <p:sp>
        <p:nvSpPr>
          <p:cNvPr id="2" name="Title 1">
            <a:extLst>
              <a:ext uri="{FF2B5EF4-FFF2-40B4-BE49-F238E27FC236}">
                <a16:creationId xmlns:a16="http://schemas.microsoft.com/office/drawing/2014/main" id="{746350DE-A850-3B95-ADE7-A2556CED3BBC}"/>
              </a:ext>
            </a:extLst>
          </p:cNvPr>
          <p:cNvSpPr>
            <a:spLocks noGrp="1"/>
          </p:cNvSpPr>
          <p:nvPr>
            <p:ph type="title"/>
          </p:nvPr>
        </p:nvSpPr>
        <p:spPr/>
        <p:txBody>
          <a:bodyPr/>
          <a:lstStyle/>
          <a:p>
            <a:r>
              <a:rPr lang="en-US" dirty="0"/>
              <a:t>Need for traces?</a:t>
            </a:r>
          </a:p>
        </p:txBody>
      </p:sp>
      <p:sp>
        <p:nvSpPr>
          <p:cNvPr id="34" name="Footer Placeholder 33">
            <a:extLst>
              <a:ext uri="{FF2B5EF4-FFF2-40B4-BE49-F238E27FC236}">
                <a16:creationId xmlns:a16="http://schemas.microsoft.com/office/drawing/2014/main" id="{B0B4CEE8-1889-F0C1-DF75-566FC8163B43}"/>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35" name="Slide Number Placeholder 34">
            <a:extLst>
              <a:ext uri="{FF2B5EF4-FFF2-40B4-BE49-F238E27FC236}">
                <a16:creationId xmlns:a16="http://schemas.microsoft.com/office/drawing/2014/main" id="{01532DF8-68E8-3E85-A4B8-4BC4A67C9A6D}"/>
              </a:ext>
            </a:extLst>
          </p:cNvPr>
          <p:cNvSpPr>
            <a:spLocks noGrp="1"/>
          </p:cNvSpPr>
          <p:nvPr>
            <p:ph type="sldNum" sz="quarter" idx="12"/>
          </p:nvPr>
        </p:nvSpPr>
        <p:spPr/>
        <p:txBody>
          <a:bodyPr/>
          <a:lstStyle/>
          <a:p>
            <a:fld id="{336066B3-E7BA-2E47-AC3D-47A3C6D99DFD}" type="slidenum">
              <a:rPr lang="en-US" smtClean="0"/>
              <a:t>2</a:t>
            </a:fld>
            <a:endParaRPr lang="en-US"/>
          </a:p>
        </p:txBody>
      </p:sp>
      <p:sp>
        <p:nvSpPr>
          <p:cNvPr id="9" name="TextBox 8">
            <a:extLst>
              <a:ext uri="{FF2B5EF4-FFF2-40B4-BE49-F238E27FC236}">
                <a16:creationId xmlns:a16="http://schemas.microsoft.com/office/drawing/2014/main" id="{5AABF9B7-CE6D-87E8-E344-D52F79CB1DAD}"/>
              </a:ext>
            </a:extLst>
          </p:cNvPr>
          <p:cNvSpPr txBox="1"/>
          <p:nvPr/>
        </p:nvSpPr>
        <p:spPr>
          <a:xfrm>
            <a:off x="1267938" y="2237311"/>
            <a:ext cx="1547129" cy="1341656"/>
          </a:xfrm>
          <a:prstGeom prst="ellipse">
            <a:avLst/>
          </a:prstGeom>
          <a:solidFill>
            <a:schemeClr val="tx2">
              <a:lumMod val="25000"/>
              <a:lumOff val="75000"/>
            </a:schemeClr>
          </a:solidFill>
          <a:ln>
            <a:solidFill>
              <a:schemeClr val="tx2">
                <a:lumMod val="75000"/>
                <a:lumOff val="25000"/>
              </a:schemeClr>
            </a:solidFill>
          </a:ln>
        </p:spPr>
        <p:txBody>
          <a:bodyPr wrap="square" rtlCol="0">
            <a:spAutoFit/>
          </a:bodyPr>
          <a:lstStyle/>
          <a:p>
            <a:pPr algn="ctr"/>
            <a:endParaRPr lang="en-US" sz="1400" b="1" dirty="0">
              <a:latin typeface="Palatino Linotype" panose="02040502050505030304" pitchFamily="18" charset="0"/>
            </a:endParaRPr>
          </a:p>
          <a:p>
            <a:pPr algn="ctr"/>
            <a:r>
              <a:rPr lang="en-US" sz="1400" b="1" dirty="0">
                <a:latin typeface="Palatino Linotype" panose="02040502050505030304" pitchFamily="18" charset="0"/>
              </a:rPr>
              <a:t>Computer Vision</a:t>
            </a:r>
          </a:p>
          <a:p>
            <a:pPr algn="ctr"/>
            <a:endParaRPr lang="en-US" sz="1400" b="1" dirty="0">
              <a:latin typeface="Palatino Linotype" panose="02040502050505030304" pitchFamily="18" charset="0"/>
            </a:endParaRPr>
          </a:p>
        </p:txBody>
      </p:sp>
      <p:sp>
        <p:nvSpPr>
          <p:cNvPr id="10" name="TextBox 9">
            <a:extLst>
              <a:ext uri="{FF2B5EF4-FFF2-40B4-BE49-F238E27FC236}">
                <a16:creationId xmlns:a16="http://schemas.microsoft.com/office/drawing/2014/main" id="{994E05F6-5EA2-4DDE-10F4-CBBE1F0CC4C1}"/>
              </a:ext>
            </a:extLst>
          </p:cNvPr>
          <p:cNvSpPr txBox="1"/>
          <p:nvPr/>
        </p:nvSpPr>
        <p:spPr>
          <a:xfrm>
            <a:off x="4922691" y="2323959"/>
            <a:ext cx="1547129" cy="1644610"/>
          </a:xfrm>
          <a:prstGeom prst="ellipse">
            <a:avLst/>
          </a:prstGeom>
          <a:solidFill>
            <a:schemeClr val="tx2">
              <a:lumMod val="25000"/>
              <a:lumOff val="75000"/>
            </a:schemeClr>
          </a:solidFill>
          <a:ln>
            <a:solidFill>
              <a:schemeClr val="tx2">
                <a:lumMod val="75000"/>
                <a:lumOff val="25000"/>
              </a:schemeClr>
            </a:solidFill>
          </a:ln>
        </p:spPr>
        <p:txBody>
          <a:bodyPr wrap="square" rtlCol="0">
            <a:spAutoFit/>
          </a:bodyPr>
          <a:lstStyle/>
          <a:p>
            <a:pPr algn="ctr"/>
            <a:endParaRPr lang="en-US" sz="1400" b="1" dirty="0">
              <a:latin typeface="Palatino Linotype" panose="02040502050505030304" pitchFamily="18" charset="0"/>
            </a:endParaRPr>
          </a:p>
          <a:p>
            <a:pPr algn="ctr"/>
            <a:r>
              <a:rPr lang="en-US" sz="1400" b="1" dirty="0">
                <a:latin typeface="Palatino Linotype" panose="02040502050505030304" pitchFamily="18" charset="0"/>
              </a:rPr>
              <a:t>Large Language Models</a:t>
            </a:r>
          </a:p>
          <a:p>
            <a:pPr algn="ctr"/>
            <a:endParaRPr lang="en-US" sz="1400" b="1" dirty="0">
              <a:latin typeface="Palatino Linotype" panose="02040502050505030304" pitchFamily="18" charset="0"/>
            </a:endParaRPr>
          </a:p>
        </p:txBody>
      </p:sp>
      <p:sp>
        <p:nvSpPr>
          <p:cNvPr id="13" name="TextBox 12">
            <a:extLst>
              <a:ext uri="{FF2B5EF4-FFF2-40B4-BE49-F238E27FC236}">
                <a16:creationId xmlns:a16="http://schemas.microsoft.com/office/drawing/2014/main" id="{D0C9AF03-9CC2-74CE-D8C9-AC5CBD51DD83}"/>
              </a:ext>
            </a:extLst>
          </p:cNvPr>
          <p:cNvSpPr txBox="1"/>
          <p:nvPr/>
        </p:nvSpPr>
        <p:spPr>
          <a:xfrm>
            <a:off x="4686651" y="4397495"/>
            <a:ext cx="1932968" cy="1644610"/>
          </a:xfrm>
          <a:prstGeom prst="ellipse">
            <a:avLst/>
          </a:prstGeom>
          <a:solidFill>
            <a:schemeClr val="tx2">
              <a:lumMod val="25000"/>
              <a:lumOff val="75000"/>
            </a:schemeClr>
          </a:solidFill>
          <a:ln>
            <a:solidFill>
              <a:schemeClr val="tx2">
                <a:lumMod val="75000"/>
                <a:lumOff val="25000"/>
              </a:schemeClr>
            </a:solidFill>
          </a:ln>
        </p:spPr>
        <p:txBody>
          <a:bodyPr wrap="square" rtlCol="0">
            <a:spAutoFit/>
          </a:bodyPr>
          <a:lstStyle/>
          <a:p>
            <a:pPr algn="ctr"/>
            <a:endParaRPr lang="en-US" sz="1400" b="1" dirty="0">
              <a:latin typeface="Palatino Linotype" panose="02040502050505030304" pitchFamily="18" charset="0"/>
            </a:endParaRPr>
          </a:p>
          <a:p>
            <a:pPr algn="ctr"/>
            <a:r>
              <a:rPr lang="en-US" sz="1400" b="1" dirty="0">
                <a:latin typeface="Palatino Linotype" panose="02040502050505030304" pitchFamily="18" charset="0"/>
              </a:rPr>
              <a:t>Fully Homomorphic Encryption</a:t>
            </a:r>
          </a:p>
          <a:p>
            <a:pPr algn="ctr"/>
            <a:endParaRPr lang="en-US" sz="1400" b="1" dirty="0">
              <a:latin typeface="Palatino Linotype" panose="02040502050505030304" pitchFamily="18" charset="0"/>
            </a:endParaRPr>
          </a:p>
        </p:txBody>
      </p:sp>
      <p:sp>
        <p:nvSpPr>
          <p:cNvPr id="32" name="Right Arrow 31">
            <a:extLst>
              <a:ext uri="{FF2B5EF4-FFF2-40B4-BE49-F238E27FC236}">
                <a16:creationId xmlns:a16="http://schemas.microsoft.com/office/drawing/2014/main" id="{542858EE-8658-4C54-C9FC-A4D258718B37}"/>
              </a:ext>
            </a:extLst>
          </p:cNvPr>
          <p:cNvSpPr/>
          <p:nvPr/>
        </p:nvSpPr>
        <p:spPr>
          <a:xfrm>
            <a:off x="6822452" y="2926593"/>
            <a:ext cx="561328" cy="3366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8E05815-5F87-4283-4C5E-A214B91E264F}"/>
              </a:ext>
            </a:extLst>
          </p:cNvPr>
          <p:cNvSpPr txBox="1"/>
          <p:nvPr/>
        </p:nvSpPr>
        <p:spPr>
          <a:xfrm>
            <a:off x="7969758" y="2494762"/>
            <a:ext cx="2594042"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Palatino Linotype" panose="02040502050505030304" pitchFamily="18" charset="0"/>
              </a:rPr>
              <a:t>Need for better hardware</a:t>
            </a:r>
          </a:p>
          <a:p>
            <a:pPr marL="285750" indent="-285750">
              <a:buFont typeface="Arial" panose="020B0604020202020204" pitchFamily="34" charset="0"/>
              <a:buChar char="•"/>
            </a:pPr>
            <a:r>
              <a:rPr lang="en-US" dirty="0">
                <a:latin typeface="Palatino Linotype" panose="02040502050505030304" pitchFamily="18" charset="0"/>
              </a:rPr>
              <a:t>Thorough Design space exploration</a:t>
            </a:r>
          </a:p>
        </p:txBody>
      </p:sp>
      <p:pic>
        <p:nvPicPr>
          <p:cNvPr id="63" name="Content Placeholder 10">
            <a:extLst>
              <a:ext uri="{FF2B5EF4-FFF2-40B4-BE49-F238E27FC236}">
                <a16:creationId xmlns:a16="http://schemas.microsoft.com/office/drawing/2014/main" id="{40877F8A-300C-DF37-9BCD-7FAFDE27C304}"/>
              </a:ext>
            </a:extLst>
          </p:cNvPr>
          <p:cNvPicPr>
            <a:picLocks noChangeAspect="1"/>
          </p:cNvPicPr>
          <p:nvPr/>
        </p:nvPicPr>
        <p:blipFill>
          <a:blip r:embed="rId3"/>
          <a:stretch>
            <a:fillRect/>
          </a:stretch>
        </p:blipFill>
        <p:spPr>
          <a:xfrm>
            <a:off x="7409219" y="4309228"/>
            <a:ext cx="4219068" cy="1200329"/>
          </a:xfrm>
          <a:prstGeom prst="rect">
            <a:avLst/>
          </a:prstGeom>
        </p:spPr>
      </p:pic>
    </p:spTree>
    <p:extLst>
      <p:ext uri="{BB962C8B-B14F-4D97-AF65-F5344CB8AC3E}">
        <p14:creationId xmlns:p14="http://schemas.microsoft.com/office/powerpoint/2010/main" val="244349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animBg="1"/>
      <p:bldP spid="13" grpId="0" animBg="1"/>
      <p:bldP spid="32"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4BEB-B96D-2FCC-906E-BB0A2C773649}"/>
              </a:ext>
            </a:extLst>
          </p:cNvPr>
          <p:cNvSpPr>
            <a:spLocks noGrp="1"/>
          </p:cNvSpPr>
          <p:nvPr>
            <p:ph type="title"/>
          </p:nvPr>
        </p:nvSpPr>
        <p:spPr/>
        <p:txBody>
          <a:bodyPr/>
          <a:lstStyle/>
          <a:p>
            <a:r>
              <a:rPr lang="en-US" dirty="0"/>
              <a:t>Camouflage-Auto</a:t>
            </a:r>
          </a:p>
        </p:txBody>
      </p:sp>
      <p:sp>
        <p:nvSpPr>
          <p:cNvPr id="3" name="Content Placeholder 2">
            <a:extLst>
              <a:ext uri="{FF2B5EF4-FFF2-40B4-BE49-F238E27FC236}">
                <a16:creationId xmlns:a16="http://schemas.microsoft.com/office/drawing/2014/main" id="{12A3446E-1672-0BC8-3BDC-A3D62C498172}"/>
              </a:ext>
            </a:extLst>
          </p:cNvPr>
          <p:cNvSpPr>
            <a:spLocks noGrp="1"/>
          </p:cNvSpPr>
          <p:nvPr>
            <p:ph idx="1"/>
          </p:nvPr>
        </p:nvSpPr>
        <p:spPr/>
        <p:txBody>
          <a:bodyPr/>
          <a:lstStyle/>
          <a:p>
            <a:r>
              <a:rPr lang="en-US" dirty="0"/>
              <a:t>Although programmers need to do annotation only once, automating this makes it more adaptable.</a:t>
            </a:r>
          </a:p>
          <a:p>
            <a:r>
              <a:rPr lang="en-US" dirty="0"/>
              <a:t>Camouflage-Auto</a:t>
            </a:r>
          </a:p>
          <a:p>
            <a:pPr lvl="1"/>
            <a:r>
              <a:rPr lang="en-US" dirty="0"/>
              <a:t>Partitioning</a:t>
            </a:r>
          </a:p>
          <a:p>
            <a:pPr lvl="1"/>
            <a:r>
              <a:rPr lang="en-US" dirty="0"/>
              <a:t>Classification</a:t>
            </a:r>
          </a:p>
          <a:p>
            <a:r>
              <a:rPr lang="en-US" dirty="0"/>
              <a:t>Train a classifier to detect data structures from a trace..</a:t>
            </a:r>
          </a:p>
          <a:p>
            <a:r>
              <a:rPr lang="en-US" dirty="0"/>
              <a:t>We achieve 82% accuracy on the test set.</a:t>
            </a:r>
          </a:p>
          <a:p>
            <a:r>
              <a:rPr lang="en-US" dirty="0"/>
              <a:t>Bigger trace dataset will improve this, as we add more workloads.</a:t>
            </a:r>
          </a:p>
        </p:txBody>
      </p:sp>
      <p:sp>
        <p:nvSpPr>
          <p:cNvPr id="4" name="Footer Placeholder 3">
            <a:extLst>
              <a:ext uri="{FF2B5EF4-FFF2-40B4-BE49-F238E27FC236}">
                <a16:creationId xmlns:a16="http://schemas.microsoft.com/office/drawing/2014/main" id="{57AAD30B-9C6D-F977-6B76-9418BCAFC59F}"/>
              </a:ext>
            </a:extLst>
          </p:cNvPr>
          <p:cNvSpPr>
            <a:spLocks noGrp="1"/>
          </p:cNvSpPr>
          <p:nvPr>
            <p:ph type="ftr" sz="quarter" idx="11"/>
          </p:nvPr>
        </p:nvSpPr>
        <p:spPr/>
        <p:txBody>
          <a:bodyPr/>
          <a:lstStyle/>
          <a:p>
            <a:r>
              <a:rPr lang="en-US"/>
              <a:t>Camouflage: Utility-Aware Obfuscation for Accurate Simulation of Sensitive Program Traces</a:t>
            </a:r>
            <a:endParaRPr lang="en-US" dirty="0"/>
          </a:p>
        </p:txBody>
      </p:sp>
      <p:sp>
        <p:nvSpPr>
          <p:cNvPr id="5" name="Slide Number Placeholder 4">
            <a:extLst>
              <a:ext uri="{FF2B5EF4-FFF2-40B4-BE49-F238E27FC236}">
                <a16:creationId xmlns:a16="http://schemas.microsoft.com/office/drawing/2014/main" id="{A5FEFCDB-C942-F9C1-A30C-E035F327F377}"/>
              </a:ext>
            </a:extLst>
          </p:cNvPr>
          <p:cNvSpPr>
            <a:spLocks noGrp="1"/>
          </p:cNvSpPr>
          <p:nvPr>
            <p:ph type="sldNum" sz="quarter" idx="12"/>
          </p:nvPr>
        </p:nvSpPr>
        <p:spPr/>
        <p:txBody>
          <a:bodyPr/>
          <a:lstStyle/>
          <a:p>
            <a:fld id="{336066B3-E7BA-2E47-AC3D-47A3C6D99DFD}" type="slidenum">
              <a:rPr lang="en-US" smtClean="0"/>
              <a:t>20</a:t>
            </a:fld>
            <a:endParaRPr lang="en-US"/>
          </a:p>
        </p:txBody>
      </p:sp>
    </p:spTree>
    <p:extLst>
      <p:ext uri="{BB962C8B-B14F-4D97-AF65-F5344CB8AC3E}">
        <p14:creationId xmlns:p14="http://schemas.microsoft.com/office/powerpoint/2010/main" val="1141492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A493-D61D-A3B9-77A9-6CAE1D3A523C}"/>
              </a:ext>
            </a:extLst>
          </p:cNvPr>
          <p:cNvSpPr>
            <a:spLocks noGrp="1"/>
          </p:cNvSpPr>
          <p:nvPr>
            <p:ph type="title"/>
          </p:nvPr>
        </p:nvSpPr>
        <p:spPr/>
        <p:txBody>
          <a:bodyPr/>
          <a:lstStyle/>
          <a:p>
            <a:r>
              <a:rPr lang="en-US" dirty="0"/>
              <a:t>Are </a:t>
            </a:r>
            <a:r>
              <a:rPr lang="en-US" i="1" dirty="0"/>
              <a:t>camouflaged</a:t>
            </a:r>
            <a:r>
              <a:rPr lang="en-US" dirty="0"/>
              <a:t> traces useful?</a:t>
            </a:r>
          </a:p>
        </p:txBody>
      </p:sp>
      <p:pic>
        <p:nvPicPr>
          <p:cNvPr id="7" name="Content Placeholder 6">
            <a:extLst>
              <a:ext uri="{FF2B5EF4-FFF2-40B4-BE49-F238E27FC236}">
                <a16:creationId xmlns:a16="http://schemas.microsoft.com/office/drawing/2014/main" id="{0EE6AD3F-370A-07A6-1F21-0DE87B18850C}"/>
              </a:ext>
            </a:extLst>
          </p:cNvPr>
          <p:cNvPicPr>
            <a:picLocks noGrp="1" noChangeAspect="1"/>
          </p:cNvPicPr>
          <p:nvPr>
            <p:ph idx="1"/>
          </p:nvPr>
        </p:nvPicPr>
        <p:blipFill>
          <a:blip r:embed="rId3"/>
          <a:stretch>
            <a:fillRect/>
          </a:stretch>
        </p:blipFill>
        <p:spPr>
          <a:xfrm>
            <a:off x="838200" y="1558020"/>
            <a:ext cx="10515600" cy="3741959"/>
          </a:xfrm>
        </p:spPr>
      </p:pic>
      <p:sp>
        <p:nvSpPr>
          <p:cNvPr id="8" name="TextBox 7">
            <a:extLst>
              <a:ext uri="{FF2B5EF4-FFF2-40B4-BE49-F238E27FC236}">
                <a16:creationId xmlns:a16="http://schemas.microsoft.com/office/drawing/2014/main" id="{460D13B4-6FFF-7A74-2D68-B1DF3F187F3B}"/>
              </a:ext>
            </a:extLst>
          </p:cNvPr>
          <p:cNvSpPr txBox="1"/>
          <p:nvPr/>
        </p:nvSpPr>
        <p:spPr>
          <a:xfrm>
            <a:off x="993648" y="5608320"/>
            <a:ext cx="10515600" cy="646331"/>
          </a:xfrm>
          <a:prstGeom prst="rect">
            <a:avLst/>
          </a:prstGeom>
          <a:noFill/>
        </p:spPr>
        <p:txBody>
          <a:bodyPr wrap="square" rtlCol="0">
            <a:spAutoFit/>
          </a:bodyPr>
          <a:lstStyle/>
          <a:p>
            <a:pPr algn="ctr"/>
            <a:r>
              <a:rPr lang="en-US" dirty="0">
                <a:effectLst/>
                <a:latin typeface="Helvetica" pitchFamily="2" charset="0"/>
              </a:rPr>
              <a:t>Prefetcher speedup variation - normalized to a baseline with no prefetching and LRU replacement</a:t>
            </a:r>
          </a:p>
          <a:p>
            <a:pPr algn="ctr"/>
            <a:r>
              <a:rPr lang="en-US" dirty="0">
                <a:effectLst/>
                <a:latin typeface="Helvetica" pitchFamily="2" charset="0"/>
              </a:rPr>
              <a:t>Original (OG), Mocktails (MT)</a:t>
            </a:r>
            <a:r>
              <a:rPr lang="en-US" baseline="30000" dirty="0">
                <a:effectLst/>
                <a:latin typeface="Helvetica" pitchFamily="2" charset="0"/>
              </a:rPr>
              <a:t>[3]</a:t>
            </a:r>
            <a:r>
              <a:rPr lang="en-US" dirty="0">
                <a:effectLst/>
                <a:latin typeface="Helvetica" pitchFamily="2" charset="0"/>
              </a:rPr>
              <a:t>, Trace Wringing (TW)</a:t>
            </a:r>
            <a:r>
              <a:rPr lang="en-US" baseline="30000" dirty="0">
                <a:effectLst/>
                <a:latin typeface="Helvetica" pitchFamily="2" charset="0"/>
              </a:rPr>
              <a:t>[4]</a:t>
            </a:r>
            <a:r>
              <a:rPr lang="en-US" dirty="0">
                <a:effectLst/>
                <a:latin typeface="Helvetica" pitchFamily="2" charset="0"/>
              </a:rPr>
              <a:t>, Camouflage (C) and Camouflage-Auto (C-A)</a:t>
            </a:r>
          </a:p>
        </p:txBody>
      </p:sp>
      <p:sp>
        <p:nvSpPr>
          <p:cNvPr id="9" name="Footer Placeholder 8">
            <a:extLst>
              <a:ext uri="{FF2B5EF4-FFF2-40B4-BE49-F238E27FC236}">
                <a16:creationId xmlns:a16="http://schemas.microsoft.com/office/drawing/2014/main" id="{3F6DE458-A559-9A8A-898C-BD9E2FEF8C84}"/>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10" name="Slide Number Placeholder 9">
            <a:extLst>
              <a:ext uri="{FF2B5EF4-FFF2-40B4-BE49-F238E27FC236}">
                <a16:creationId xmlns:a16="http://schemas.microsoft.com/office/drawing/2014/main" id="{79BB26D1-6275-8551-68A1-DF5D8169B65A}"/>
              </a:ext>
            </a:extLst>
          </p:cNvPr>
          <p:cNvSpPr>
            <a:spLocks noGrp="1"/>
          </p:cNvSpPr>
          <p:nvPr>
            <p:ph type="sldNum" sz="quarter" idx="12"/>
          </p:nvPr>
        </p:nvSpPr>
        <p:spPr/>
        <p:txBody>
          <a:bodyPr/>
          <a:lstStyle/>
          <a:p>
            <a:fld id="{336066B3-E7BA-2E47-AC3D-47A3C6D99DFD}" type="slidenum">
              <a:rPr lang="en-US" smtClean="0"/>
              <a:t>21</a:t>
            </a:fld>
            <a:endParaRPr lang="en-US"/>
          </a:p>
        </p:txBody>
      </p:sp>
    </p:spTree>
    <p:extLst>
      <p:ext uri="{BB962C8B-B14F-4D97-AF65-F5344CB8AC3E}">
        <p14:creationId xmlns:p14="http://schemas.microsoft.com/office/powerpoint/2010/main" val="2998837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545FE-852E-C835-9396-DF7744DA1E0E}"/>
              </a:ext>
            </a:extLst>
          </p:cNvPr>
          <p:cNvSpPr>
            <a:spLocks noGrp="1"/>
          </p:cNvSpPr>
          <p:nvPr>
            <p:ph type="title"/>
          </p:nvPr>
        </p:nvSpPr>
        <p:spPr/>
        <p:txBody>
          <a:bodyPr/>
          <a:lstStyle/>
          <a:p>
            <a:r>
              <a:rPr lang="en-US" dirty="0"/>
              <a:t>Are </a:t>
            </a:r>
            <a:r>
              <a:rPr lang="en-US" i="1" dirty="0"/>
              <a:t>camouflaged</a:t>
            </a:r>
            <a:r>
              <a:rPr lang="en-US" dirty="0"/>
              <a:t> traces secure?</a:t>
            </a:r>
          </a:p>
        </p:txBody>
      </p:sp>
      <p:pic>
        <p:nvPicPr>
          <p:cNvPr id="8" name="Content Placeholder 7">
            <a:extLst>
              <a:ext uri="{FF2B5EF4-FFF2-40B4-BE49-F238E27FC236}">
                <a16:creationId xmlns:a16="http://schemas.microsoft.com/office/drawing/2014/main" id="{87BAD8B0-E07F-448B-0963-C5614A9E22DD}"/>
              </a:ext>
            </a:extLst>
          </p:cNvPr>
          <p:cNvPicPr>
            <a:picLocks noGrp="1" noChangeAspect="1"/>
          </p:cNvPicPr>
          <p:nvPr>
            <p:ph sz="half" idx="1"/>
          </p:nvPr>
        </p:nvPicPr>
        <p:blipFill>
          <a:blip r:embed="rId3"/>
          <a:stretch>
            <a:fillRect/>
          </a:stretch>
        </p:blipFill>
        <p:spPr>
          <a:xfrm>
            <a:off x="838200" y="1571185"/>
            <a:ext cx="5181600" cy="2611693"/>
          </a:xfrm>
        </p:spPr>
      </p:pic>
      <p:pic>
        <p:nvPicPr>
          <p:cNvPr id="23" name="Picture 22">
            <a:extLst>
              <a:ext uri="{FF2B5EF4-FFF2-40B4-BE49-F238E27FC236}">
                <a16:creationId xmlns:a16="http://schemas.microsoft.com/office/drawing/2014/main" id="{05E059C2-F92D-54CC-4DFC-D0A4F10FF9B0}"/>
              </a:ext>
            </a:extLst>
          </p:cNvPr>
          <p:cNvPicPr>
            <a:picLocks noChangeAspect="1"/>
          </p:cNvPicPr>
          <p:nvPr/>
        </p:nvPicPr>
        <p:blipFill>
          <a:blip r:embed="rId4"/>
          <a:stretch>
            <a:fillRect/>
          </a:stretch>
        </p:blipFill>
        <p:spPr>
          <a:xfrm>
            <a:off x="1337117" y="4182878"/>
            <a:ext cx="4667693" cy="218798"/>
          </a:xfrm>
          <a:prstGeom prst="rect">
            <a:avLst/>
          </a:prstGeom>
        </p:spPr>
      </p:pic>
      <p:sp>
        <p:nvSpPr>
          <p:cNvPr id="25" name="Content Placeholder 24">
            <a:extLst>
              <a:ext uri="{FF2B5EF4-FFF2-40B4-BE49-F238E27FC236}">
                <a16:creationId xmlns:a16="http://schemas.microsoft.com/office/drawing/2014/main" id="{09EAD619-07DB-BB7C-4B81-BDD3300C4584}"/>
              </a:ext>
            </a:extLst>
          </p:cNvPr>
          <p:cNvSpPr>
            <a:spLocks noGrp="1"/>
          </p:cNvSpPr>
          <p:nvPr>
            <p:ph sz="half" idx="2"/>
          </p:nvPr>
        </p:nvSpPr>
        <p:spPr>
          <a:xfrm>
            <a:off x="6172200" y="1690688"/>
            <a:ext cx="5181600" cy="4486275"/>
          </a:xfrm>
        </p:spPr>
        <p:txBody>
          <a:bodyPr>
            <a:normAutofit fontScale="92500"/>
          </a:bodyPr>
          <a:lstStyle/>
          <a:p>
            <a:r>
              <a:rPr lang="en-US" dirty="0"/>
              <a:t>Generate feature vector from a spatial distribution</a:t>
            </a:r>
          </a:p>
          <a:p>
            <a:pPr lvl="1"/>
            <a:r>
              <a:rPr lang="en-US" dirty="0"/>
              <a:t>Normalize memory addresses to n blocks (assuming 64-byte cache blocks)</a:t>
            </a:r>
          </a:p>
          <a:p>
            <a:pPr lvl="1"/>
            <a:r>
              <a:rPr lang="en-US" dirty="0"/>
              <a:t>Compute the fraction of memory addresses accessing each block</a:t>
            </a:r>
          </a:p>
          <a:p>
            <a:r>
              <a:rPr lang="en-US" dirty="0"/>
              <a:t>Input feature vector to a classifier (D-Tree here)</a:t>
            </a:r>
          </a:p>
          <a:p>
            <a:r>
              <a:rPr lang="en-US" dirty="0"/>
              <a:t>Output of the classifier is an input label between </a:t>
            </a:r>
            <a:r>
              <a:rPr lang="en-US" i="1" dirty="0"/>
              <a:t>1…I, </a:t>
            </a:r>
            <a:r>
              <a:rPr lang="en-US" dirty="0"/>
              <a:t>where I is number of unique inputs.</a:t>
            </a:r>
            <a:endParaRPr lang="en-US" i="1" dirty="0"/>
          </a:p>
        </p:txBody>
      </p:sp>
      <p:sp>
        <p:nvSpPr>
          <p:cNvPr id="26" name="TextBox 25">
            <a:extLst>
              <a:ext uri="{FF2B5EF4-FFF2-40B4-BE49-F238E27FC236}">
                <a16:creationId xmlns:a16="http://schemas.microsoft.com/office/drawing/2014/main" id="{8F287A9F-6DDB-33F7-48B2-E838EF0B183E}"/>
              </a:ext>
            </a:extLst>
          </p:cNvPr>
          <p:cNvSpPr txBox="1"/>
          <p:nvPr/>
        </p:nvSpPr>
        <p:spPr>
          <a:xfrm>
            <a:off x="253542" y="4917483"/>
            <a:ext cx="5114157" cy="646331"/>
          </a:xfrm>
          <a:prstGeom prst="rect">
            <a:avLst/>
          </a:prstGeom>
          <a:noFill/>
        </p:spPr>
        <p:txBody>
          <a:bodyPr wrap="none" rtlCol="0">
            <a:spAutoFit/>
          </a:bodyPr>
          <a:lstStyle/>
          <a:p>
            <a:r>
              <a:rPr lang="en-US" dirty="0"/>
              <a:t>Minimum security loss = equally indistinguishable</a:t>
            </a:r>
          </a:p>
          <a:p>
            <a:pPr algn="ctr"/>
            <a:r>
              <a:rPr lang="en-US" dirty="0"/>
              <a:t>For 16 labels its 6.25% </a:t>
            </a:r>
          </a:p>
        </p:txBody>
      </p:sp>
      <p:cxnSp>
        <p:nvCxnSpPr>
          <p:cNvPr id="28" name="Elbow Connector 27">
            <a:extLst>
              <a:ext uri="{FF2B5EF4-FFF2-40B4-BE49-F238E27FC236}">
                <a16:creationId xmlns:a16="http://schemas.microsoft.com/office/drawing/2014/main" id="{AD1771B3-3FBB-D7C6-8C54-687FF7056C24}"/>
              </a:ext>
            </a:extLst>
          </p:cNvPr>
          <p:cNvCxnSpPr>
            <a:cxnSpLocks/>
          </p:cNvCxnSpPr>
          <p:nvPr/>
        </p:nvCxnSpPr>
        <p:spPr>
          <a:xfrm rot="5400000" flipH="1" flipV="1">
            <a:off x="475735" y="3787346"/>
            <a:ext cx="1569308" cy="667265"/>
          </a:xfrm>
          <a:prstGeom prst="bentConnector3">
            <a:avLst>
              <a:gd name="adj1" fmla="val 99606"/>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Footer Placeholder 32">
            <a:extLst>
              <a:ext uri="{FF2B5EF4-FFF2-40B4-BE49-F238E27FC236}">
                <a16:creationId xmlns:a16="http://schemas.microsoft.com/office/drawing/2014/main" id="{64E6DB6F-C1D8-7BAD-B21D-AA09D83C6718}"/>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34" name="Slide Number Placeholder 33">
            <a:extLst>
              <a:ext uri="{FF2B5EF4-FFF2-40B4-BE49-F238E27FC236}">
                <a16:creationId xmlns:a16="http://schemas.microsoft.com/office/drawing/2014/main" id="{1E793D7C-C44B-E4A0-D2C3-36FD4115C117}"/>
              </a:ext>
            </a:extLst>
          </p:cNvPr>
          <p:cNvSpPr>
            <a:spLocks noGrp="1"/>
          </p:cNvSpPr>
          <p:nvPr>
            <p:ph type="sldNum" sz="quarter" idx="12"/>
          </p:nvPr>
        </p:nvSpPr>
        <p:spPr/>
        <p:txBody>
          <a:bodyPr/>
          <a:lstStyle/>
          <a:p>
            <a:fld id="{336066B3-E7BA-2E47-AC3D-47A3C6D99DFD}" type="slidenum">
              <a:rPr lang="en-US" smtClean="0"/>
              <a:t>22</a:t>
            </a:fld>
            <a:endParaRPr lang="en-US"/>
          </a:p>
        </p:txBody>
      </p:sp>
    </p:spTree>
    <p:extLst>
      <p:ext uri="{BB962C8B-B14F-4D97-AF65-F5344CB8AC3E}">
        <p14:creationId xmlns:p14="http://schemas.microsoft.com/office/powerpoint/2010/main" val="11288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647D67-763B-287F-6437-8190A2097088}"/>
              </a:ext>
            </a:extLst>
          </p:cNvPr>
          <p:cNvSpPr>
            <a:spLocks noGrp="1"/>
          </p:cNvSpPr>
          <p:nvPr>
            <p:ph type="title"/>
          </p:nvPr>
        </p:nvSpPr>
        <p:spPr/>
        <p:txBody>
          <a:bodyPr/>
          <a:lstStyle/>
          <a:p>
            <a:r>
              <a:rPr lang="en-US" dirty="0"/>
              <a:t>Are </a:t>
            </a:r>
            <a:r>
              <a:rPr lang="en-US" i="1" dirty="0"/>
              <a:t>camouflaged</a:t>
            </a:r>
            <a:r>
              <a:rPr lang="en-US" dirty="0"/>
              <a:t> traces really secure?</a:t>
            </a:r>
          </a:p>
        </p:txBody>
      </p:sp>
      <p:pic>
        <p:nvPicPr>
          <p:cNvPr id="7" name="Picture 14">
            <a:extLst>
              <a:ext uri="{FF2B5EF4-FFF2-40B4-BE49-F238E27FC236}">
                <a16:creationId xmlns:a16="http://schemas.microsoft.com/office/drawing/2014/main" id="{8D89572A-C75F-881A-EC28-032790C32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63" y="1947668"/>
            <a:ext cx="1984210" cy="2832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53D2DC-3035-9C80-B4E2-3C3AF8964D08}"/>
              </a:ext>
            </a:extLst>
          </p:cNvPr>
          <p:cNvSpPr txBox="1"/>
          <p:nvPr/>
        </p:nvSpPr>
        <p:spPr>
          <a:xfrm>
            <a:off x="492256" y="4281573"/>
            <a:ext cx="1984192" cy="830997"/>
          </a:xfrm>
          <a:prstGeom prst="rect">
            <a:avLst/>
          </a:prstGeom>
          <a:solidFill>
            <a:schemeClr val="bg2"/>
          </a:solidFill>
          <a:ln>
            <a:solidFill>
              <a:schemeClr val="tx1"/>
            </a:solidFill>
          </a:ln>
        </p:spPr>
        <p:txBody>
          <a:bodyPr wrap="square">
            <a:spAutoFit/>
          </a:bodyPr>
          <a:lstStyle>
            <a:defPPr>
              <a:defRPr lang="en-US"/>
            </a:defPPr>
            <a:lvl1pPr algn="ctr">
              <a:spcBef>
                <a:spcPts val="0"/>
              </a:spcBef>
              <a:spcAft>
                <a:spcPts val="0"/>
              </a:spcAft>
              <a:defRPr sz="1600" b="0" i="0" u="none" strike="noStrike">
                <a:solidFill>
                  <a:srgbClr val="000000"/>
                </a:solidFill>
                <a:effectLst/>
                <a:latin typeface="Arial" panose="020B0604020202020204" pitchFamily="34" charset="0"/>
              </a:defRPr>
            </a:lvl1pPr>
          </a:lstStyle>
          <a:p>
            <a:r>
              <a:rPr lang="en-US" dirty="0">
                <a:latin typeface="Palatino Linotype" panose="02040502050505030304" pitchFamily="18" charset="0"/>
              </a:rPr>
              <a:t>Memory Access Sequence in a trace from </a:t>
            </a:r>
            <a:r>
              <a:rPr lang="en-US" dirty="0" err="1">
                <a:latin typeface="Palatino Linotype" panose="02040502050505030304" pitchFamily="18" charset="0"/>
              </a:rPr>
              <a:t>sbox</a:t>
            </a:r>
            <a:r>
              <a:rPr lang="en-US" dirty="0">
                <a:latin typeface="Palatino Linotype" panose="02040502050505030304" pitchFamily="18" charset="0"/>
              </a:rPr>
              <a:t> function</a:t>
            </a:r>
          </a:p>
        </p:txBody>
      </p:sp>
      <p:pic>
        <p:nvPicPr>
          <p:cNvPr id="9" name="Picture 14">
            <a:extLst>
              <a:ext uri="{FF2B5EF4-FFF2-40B4-BE49-F238E27FC236}">
                <a16:creationId xmlns:a16="http://schemas.microsoft.com/office/drawing/2014/main" id="{9E7D5798-94C1-941F-BF75-14BFF6BA8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719" y="1947667"/>
            <a:ext cx="1984210" cy="28320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2752CE7-8F97-8607-F71D-322B5DB94848}"/>
              </a:ext>
            </a:extLst>
          </p:cNvPr>
          <p:cNvSpPr txBox="1"/>
          <p:nvPr/>
        </p:nvSpPr>
        <p:spPr>
          <a:xfrm>
            <a:off x="5963175" y="1947668"/>
            <a:ext cx="1837186" cy="2062103"/>
          </a:xfrm>
          <a:prstGeom prst="rect">
            <a:avLst/>
          </a:prstGeom>
          <a:solidFill>
            <a:schemeClr val="accent5">
              <a:lumMod val="60000"/>
              <a:lumOff val="40000"/>
            </a:schemeClr>
          </a:solidFill>
          <a:ln>
            <a:solidFill>
              <a:schemeClr val="tx1"/>
            </a:solidFill>
          </a:ln>
        </p:spPr>
        <p:txBody>
          <a:bodyPr wrap="square">
            <a:spAutoFit/>
          </a:bodyPr>
          <a:lstStyle/>
          <a:p>
            <a:pPr algn="ctr" rtl="0">
              <a:spcBef>
                <a:spcPts val="0"/>
              </a:spcBef>
              <a:spcAft>
                <a:spcPts val="0"/>
              </a:spcAft>
            </a:pPr>
            <a:r>
              <a:rPr lang="en-US" sz="1600" b="0" i="0" u="none" strike="noStrike" dirty="0">
                <a:solidFill>
                  <a:srgbClr val="000000"/>
                </a:solidFill>
                <a:effectLst/>
                <a:latin typeface="Palatino Linotype" panose="02040502050505030304" pitchFamily="18" charset="0"/>
                <a:cs typeface="Arial" panose="020B0604020202020204" pitchFamily="34" charset="0"/>
              </a:rPr>
              <a:t>Let, </a:t>
            </a:r>
            <a:r>
              <a:rPr lang="en-US" sz="1600" b="0" i="0" u="none" strike="noStrike" dirty="0" err="1">
                <a:solidFill>
                  <a:srgbClr val="000000"/>
                </a:solidFill>
                <a:effectLst/>
                <a:latin typeface="Palatino Linotype" panose="02040502050505030304" pitchFamily="18" charset="0"/>
                <a:cs typeface="Arial" panose="020B0604020202020204" pitchFamily="34" charset="0"/>
              </a:rPr>
              <a:t>sbox</a:t>
            </a:r>
            <a:r>
              <a:rPr lang="en-US" sz="1600" b="0" i="0" u="none" strike="noStrike" dirty="0">
                <a:solidFill>
                  <a:srgbClr val="000000"/>
                </a:solidFill>
                <a:effectLst/>
                <a:latin typeface="Palatino Linotype" panose="02040502050505030304" pitchFamily="18" charset="0"/>
                <a:cs typeface="Arial" panose="020B0604020202020204" pitchFamily="34" charset="0"/>
              </a:rPr>
              <a:t> base address = 0x401220.</a:t>
            </a:r>
          </a:p>
          <a:p>
            <a:pPr algn="ctr" rtl="0">
              <a:spcBef>
                <a:spcPts val="0"/>
              </a:spcBef>
              <a:spcAft>
                <a:spcPts val="0"/>
              </a:spcAft>
            </a:pPr>
            <a:br>
              <a:rPr lang="en-US" sz="1600" b="0" i="0" u="none" strike="noStrike" dirty="0">
                <a:solidFill>
                  <a:srgbClr val="000000"/>
                </a:solidFill>
                <a:effectLst/>
                <a:latin typeface="Palatino Linotype" panose="02040502050505030304" pitchFamily="18" charset="0"/>
                <a:cs typeface="Arial" panose="020B0604020202020204" pitchFamily="34" charset="0"/>
              </a:rPr>
            </a:br>
            <a:r>
              <a:rPr lang="en-US" sz="1600" b="0" i="0" u="none" strike="noStrike" dirty="0">
                <a:solidFill>
                  <a:srgbClr val="000000"/>
                </a:solidFill>
                <a:effectLst/>
                <a:latin typeface="Palatino Linotype" panose="02040502050505030304" pitchFamily="18" charset="0"/>
                <a:cs typeface="Arial" panose="020B0604020202020204" pitchFamily="34" charset="0"/>
              </a:rPr>
              <a:t>offset[0] = 0x40</a:t>
            </a:r>
          </a:p>
          <a:p>
            <a:pPr algn="ctr" rtl="0">
              <a:spcBef>
                <a:spcPts val="0"/>
              </a:spcBef>
              <a:spcAft>
                <a:spcPts val="0"/>
              </a:spcAft>
            </a:pPr>
            <a:r>
              <a:rPr lang="en-US" sz="1600" b="0" i="0" u="none" strike="noStrike" dirty="0">
                <a:solidFill>
                  <a:srgbClr val="000000"/>
                </a:solidFill>
                <a:effectLst/>
                <a:latin typeface="Palatino Linotype" panose="02040502050505030304" pitchFamily="18" charset="0"/>
                <a:cs typeface="Arial" panose="020B0604020202020204" pitchFamily="34" charset="0"/>
              </a:rPr>
              <a:t>offset[1] = 0x06</a:t>
            </a:r>
          </a:p>
          <a:p>
            <a:pPr algn="ctr" rtl="0">
              <a:spcBef>
                <a:spcPts val="0"/>
              </a:spcBef>
              <a:spcAft>
                <a:spcPts val="0"/>
              </a:spcAft>
            </a:pPr>
            <a:r>
              <a:rPr lang="en-US" sz="1600" b="0" i="0" u="none" strike="noStrike" dirty="0">
                <a:solidFill>
                  <a:srgbClr val="000000"/>
                </a:solidFill>
                <a:effectLst/>
                <a:latin typeface="Palatino Linotype" panose="02040502050505030304" pitchFamily="18" charset="0"/>
                <a:cs typeface="Arial" panose="020B0604020202020204" pitchFamily="34" charset="0"/>
              </a:rPr>
              <a:t>offset[2] = 0x42</a:t>
            </a:r>
          </a:p>
          <a:p>
            <a:pPr algn="ctr" rtl="0">
              <a:spcBef>
                <a:spcPts val="0"/>
              </a:spcBef>
              <a:spcAft>
                <a:spcPts val="0"/>
              </a:spcAft>
            </a:pPr>
            <a:r>
              <a:rPr lang="en-US" sz="1600" b="0" i="0" u="none" strike="noStrike" dirty="0">
                <a:solidFill>
                  <a:srgbClr val="000000"/>
                </a:solidFill>
                <a:effectLst/>
                <a:latin typeface="Palatino Linotype" panose="02040502050505030304" pitchFamily="18" charset="0"/>
                <a:cs typeface="Arial" panose="020B0604020202020204" pitchFamily="34" charset="0"/>
              </a:rPr>
              <a:t>offset[3] = 0x7A</a:t>
            </a:r>
          </a:p>
        </p:txBody>
      </p:sp>
      <p:sp>
        <p:nvSpPr>
          <p:cNvPr id="11" name="TextBox 10">
            <a:extLst>
              <a:ext uri="{FF2B5EF4-FFF2-40B4-BE49-F238E27FC236}">
                <a16:creationId xmlns:a16="http://schemas.microsoft.com/office/drawing/2014/main" id="{1A483936-7B2E-B27F-9889-90E325B2DFCE}"/>
              </a:ext>
            </a:extLst>
          </p:cNvPr>
          <p:cNvSpPr txBox="1"/>
          <p:nvPr/>
        </p:nvSpPr>
        <p:spPr>
          <a:xfrm>
            <a:off x="3227701" y="4248012"/>
            <a:ext cx="1984210" cy="1077218"/>
          </a:xfrm>
          <a:prstGeom prst="rect">
            <a:avLst/>
          </a:prstGeom>
          <a:solidFill>
            <a:schemeClr val="bg2"/>
          </a:solidFill>
          <a:ln>
            <a:solidFill>
              <a:schemeClr val="tx1"/>
            </a:solidFill>
          </a:ln>
        </p:spPr>
        <p:txBody>
          <a:bodyPr wrap="square">
            <a:spAutoFit/>
          </a:bodyPr>
          <a:lstStyle/>
          <a:p>
            <a:pPr algn="ctr" rtl="0">
              <a:spcBef>
                <a:spcPts val="0"/>
              </a:spcBef>
              <a:spcAft>
                <a:spcPts val="0"/>
              </a:spcAft>
            </a:pPr>
            <a:r>
              <a:rPr lang="en-US" sz="1600" b="0" i="0" u="none" strike="noStrike" dirty="0">
                <a:solidFill>
                  <a:srgbClr val="000000"/>
                </a:solidFill>
                <a:effectLst/>
                <a:latin typeface="Palatino Linotype" panose="02040502050505030304" pitchFamily="18" charset="0"/>
              </a:rPr>
              <a:t>Adversary identifies reads starting with 401xxx</a:t>
            </a:r>
          </a:p>
        </p:txBody>
      </p:sp>
      <p:sp>
        <p:nvSpPr>
          <p:cNvPr id="12" name="TextBox 11">
            <a:extLst>
              <a:ext uri="{FF2B5EF4-FFF2-40B4-BE49-F238E27FC236}">
                <a16:creationId xmlns:a16="http://schemas.microsoft.com/office/drawing/2014/main" id="{E2641F13-679D-F63E-A59D-F6BE0812432B}"/>
              </a:ext>
            </a:extLst>
          </p:cNvPr>
          <p:cNvSpPr txBox="1"/>
          <p:nvPr/>
        </p:nvSpPr>
        <p:spPr>
          <a:xfrm>
            <a:off x="5963164" y="4009771"/>
            <a:ext cx="1837186" cy="2062103"/>
          </a:xfrm>
          <a:prstGeom prst="rect">
            <a:avLst/>
          </a:prstGeom>
          <a:noFill/>
          <a:ln>
            <a:solidFill>
              <a:schemeClr val="tx1"/>
            </a:solidFill>
          </a:ln>
        </p:spPr>
        <p:txBody>
          <a:bodyPr wrap="square">
            <a:spAutoFit/>
          </a:bodyPr>
          <a:lstStyle/>
          <a:p>
            <a:pPr algn="ctr" rtl="0">
              <a:spcBef>
                <a:spcPts val="0"/>
              </a:spcBef>
              <a:spcAft>
                <a:spcPts val="0"/>
              </a:spcAft>
            </a:pPr>
            <a:r>
              <a:rPr lang="en-US" sz="1600" b="0" i="0" u="none" strike="noStrike" dirty="0">
                <a:solidFill>
                  <a:srgbClr val="000000"/>
                </a:solidFill>
                <a:effectLst/>
                <a:latin typeface="Palatino Linotype" panose="02040502050505030304" pitchFamily="18" charset="0"/>
              </a:rPr>
              <a:t>Locate base address (BA) of </a:t>
            </a:r>
            <a:r>
              <a:rPr lang="en-US" sz="1600" b="0" i="0" u="none" strike="noStrike" dirty="0" err="1">
                <a:solidFill>
                  <a:srgbClr val="000000"/>
                </a:solidFill>
                <a:effectLst/>
                <a:latin typeface="Palatino Linotype" panose="02040502050505030304" pitchFamily="18" charset="0"/>
              </a:rPr>
              <a:t>sbox</a:t>
            </a:r>
            <a:r>
              <a:rPr lang="en-US" sz="1600" b="0" i="0" u="none" strike="noStrike" dirty="0">
                <a:solidFill>
                  <a:srgbClr val="000000"/>
                </a:solidFill>
                <a:effectLst/>
                <a:latin typeface="Palatino Linotype" panose="02040502050505030304" pitchFamily="18" charset="0"/>
              </a:rPr>
              <a:t> from trace and calculate offset as address - BA. (Example: 0x401260 - 0x401220 = 0x40)</a:t>
            </a:r>
            <a:endParaRPr lang="en-US" sz="1600" dirty="0">
              <a:latin typeface="Palatino Linotype" panose="02040502050505030304" pitchFamily="18" charset="0"/>
            </a:endParaRPr>
          </a:p>
        </p:txBody>
      </p:sp>
      <p:sp>
        <p:nvSpPr>
          <p:cNvPr id="13" name="TextBox 12">
            <a:extLst>
              <a:ext uri="{FF2B5EF4-FFF2-40B4-BE49-F238E27FC236}">
                <a16:creationId xmlns:a16="http://schemas.microsoft.com/office/drawing/2014/main" id="{47D32A61-FCAE-912F-F5DB-241A7529EE27}"/>
              </a:ext>
            </a:extLst>
          </p:cNvPr>
          <p:cNvSpPr txBox="1"/>
          <p:nvPr/>
        </p:nvSpPr>
        <p:spPr>
          <a:xfrm>
            <a:off x="8551601" y="1947667"/>
            <a:ext cx="3233906" cy="2554545"/>
          </a:xfrm>
          <a:prstGeom prst="rect">
            <a:avLst/>
          </a:prstGeom>
          <a:solidFill>
            <a:schemeClr val="accent5">
              <a:lumMod val="60000"/>
              <a:lumOff val="40000"/>
            </a:schemeClr>
          </a:solidFill>
          <a:ln>
            <a:solidFill>
              <a:schemeClr val="tx1"/>
            </a:solidFill>
          </a:ln>
        </p:spPr>
        <p:txBody>
          <a:bodyPr wrap="square">
            <a:spAutoFit/>
          </a:bodyPr>
          <a:lstStyle/>
          <a:p>
            <a:pPr algn="ctr" rtl="0">
              <a:spcBef>
                <a:spcPts val="0"/>
              </a:spcBef>
              <a:spcAft>
                <a:spcPts val="0"/>
              </a:spcAft>
            </a:pPr>
            <a:endParaRPr lang="en-US" sz="1600" b="0" i="0" u="none" strike="noStrike" dirty="0">
              <a:solidFill>
                <a:srgbClr val="000000"/>
              </a:solidFill>
              <a:effectLst/>
              <a:latin typeface="Palatino Linotype" panose="02040502050505030304" pitchFamily="18" charset="0"/>
              <a:cs typeface="Arial" panose="020B0604020202020204" pitchFamily="34" charset="0"/>
            </a:endParaRPr>
          </a:p>
          <a:p>
            <a:pPr algn="ctr" rtl="0">
              <a:spcBef>
                <a:spcPts val="0"/>
              </a:spcBef>
              <a:spcAft>
                <a:spcPts val="0"/>
              </a:spcAft>
            </a:pPr>
            <a:endParaRPr lang="en-US" sz="1600" dirty="0">
              <a:solidFill>
                <a:srgbClr val="000000"/>
              </a:solidFill>
              <a:latin typeface="Palatino Linotype" panose="02040502050505030304" pitchFamily="18" charset="0"/>
              <a:cs typeface="Arial" panose="020B0604020202020204" pitchFamily="34" charset="0"/>
            </a:endParaRPr>
          </a:p>
          <a:p>
            <a:pPr algn="ctr" rtl="0">
              <a:spcBef>
                <a:spcPts val="0"/>
              </a:spcBef>
              <a:spcAft>
                <a:spcPts val="0"/>
              </a:spcAft>
            </a:pPr>
            <a:endParaRPr lang="en-US" sz="1600" b="0" i="0" u="none" strike="noStrike" dirty="0">
              <a:solidFill>
                <a:srgbClr val="000000"/>
              </a:solidFill>
              <a:effectLst/>
              <a:latin typeface="Palatino Linotype" panose="02040502050505030304" pitchFamily="18" charset="0"/>
              <a:cs typeface="Arial" panose="020B0604020202020204" pitchFamily="34" charset="0"/>
            </a:endParaRPr>
          </a:p>
          <a:p>
            <a:pPr algn="ctr" rtl="0">
              <a:spcBef>
                <a:spcPts val="0"/>
              </a:spcBef>
              <a:spcAft>
                <a:spcPts val="0"/>
              </a:spcAft>
            </a:pPr>
            <a:endParaRPr lang="en-US" sz="1600" dirty="0">
              <a:solidFill>
                <a:srgbClr val="000000"/>
              </a:solidFill>
              <a:latin typeface="Palatino Linotype" panose="02040502050505030304" pitchFamily="18" charset="0"/>
              <a:cs typeface="Arial" panose="020B0604020202020204" pitchFamily="34" charset="0"/>
            </a:endParaRPr>
          </a:p>
          <a:p>
            <a:pPr algn="ctr" rtl="0">
              <a:spcBef>
                <a:spcPts val="0"/>
              </a:spcBef>
              <a:spcAft>
                <a:spcPts val="0"/>
              </a:spcAft>
            </a:pPr>
            <a:endParaRPr lang="en-US" sz="1600" dirty="0">
              <a:solidFill>
                <a:srgbClr val="000000"/>
              </a:solidFill>
              <a:latin typeface="Palatino Linotype" panose="02040502050505030304" pitchFamily="18" charset="0"/>
              <a:cs typeface="Arial" panose="020B0604020202020204" pitchFamily="34" charset="0"/>
            </a:endParaRPr>
          </a:p>
          <a:p>
            <a:pPr algn="ctr" rtl="0">
              <a:spcBef>
                <a:spcPts val="0"/>
              </a:spcBef>
              <a:spcAft>
                <a:spcPts val="0"/>
              </a:spcAft>
            </a:pPr>
            <a:endParaRPr lang="en-US" sz="1600" dirty="0">
              <a:solidFill>
                <a:srgbClr val="000000"/>
              </a:solidFill>
              <a:latin typeface="Palatino Linotype" panose="02040502050505030304" pitchFamily="18" charset="0"/>
              <a:cs typeface="Arial" panose="020B0604020202020204" pitchFamily="34" charset="0"/>
            </a:endParaRPr>
          </a:p>
          <a:p>
            <a:pPr algn="ctr" rtl="0">
              <a:spcBef>
                <a:spcPts val="0"/>
              </a:spcBef>
              <a:spcAft>
                <a:spcPts val="0"/>
              </a:spcAft>
            </a:pPr>
            <a:endParaRPr lang="en-US" sz="1600" dirty="0">
              <a:solidFill>
                <a:srgbClr val="000000"/>
              </a:solidFill>
              <a:latin typeface="Palatino Linotype" panose="02040502050505030304" pitchFamily="18" charset="0"/>
              <a:cs typeface="Arial" panose="020B0604020202020204" pitchFamily="34" charset="0"/>
            </a:endParaRPr>
          </a:p>
          <a:p>
            <a:pPr algn="ctr" rtl="0">
              <a:spcBef>
                <a:spcPts val="0"/>
              </a:spcBef>
              <a:spcAft>
                <a:spcPts val="0"/>
              </a:spcAft>
            </a:pPr>
            <a:endParaRPr lang="en-US" sz="1600" b="0" i="0" u="none" strike="noStrike" dirty="0">
              <a:solidFill>
                <a:srgbClr val="000000"/>
              </a:solidFill>
              <a:effectLst/>
              <a:latin typeface="Palatino Linotype" panose="02040502050505030304" pitchFamily="18" charset="0"/>
              <a:cs typeface="Arial" panose="020B0604020202020204" pitchFamily="34" charset="0"/>
            </a:endParaRPr>
          </a:p>
          <a:p>
            <a:pPr algn="ctr" rtl="0">
              <a:spcBef>
                <a:spcPts val="0"/>
              </a:spcBef>
              <a:spcAft>
                <a:spcPts val="0"/>
              </a:spcAft>
            </a:pPr>
            <a:endParaRPr lang="en-US" sz="1600" dirty="0">
              <a:solidFill>
                <a:srgbClr val="000000"/>
              </a:solidFill>
              <a:latin typeface="Palatino Linotype" panose="02040502050505030304" pitchFamily="18" charset="0"/>
              <a:cs typeface="Arial" panose="020B0604020202020204" pitchFamily="34" charset="0"/>
            </a:endParaRPr>
          </a:p>
          <a:p>
            <a:pPr algn="ctr" rtl="0">
              <a:spcBef>
                <a:spcPts val="0"/>
              </a:spcBef>
              <a:spcAft>
                <a:spcPts val="0"/>
              </a:spcAft>
            </a:pPr>
            <a:endParaRPr lang="en-US" sz="1600" b="0" i="0" u="none" strike="noStrike" dirty="0">
              <a:solidFill>
                <a:srgbClr val="000000"/>
              </a:solidFill>
              <a:effectLst/>
              <a:latin typeface="Palatino Linotype" panose="0204050205050503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97327D79-DE28-3D3F-E54C-27CC7F0D85D8}"/>
              </a:ext>
            </a:extLst>
          </p:cNvPr>
          <p:cNvSpPr txBox="1"/>
          <p:nvPr/>
        </p:nvSpPr>
        <p:spPr>
          <a:xfrm>
            <a:off x="8662163" y="2056315"/>
            <a:ext cx="3015878" cy="584775"/>
          </a:xfrm>
          <a:prstGeom prst="rect">
            <a:avLst/>
          </a:prstGeom>
          <a:solidFill>
            <a:schemeClr val="accent5">
              <a:lumMod val="60000"/>
              <a:lumOff val="40000"/>
            </a:schemeClr>
          </a:solidFill>
          <a:ln>
            <a:solidFill>
              <a:schemeClr val="tx1"/>
            </a:solidFill>
          </a:ln>
        </p:spPr>
        <p:txBody>
          <a:bodyPr wrap="square">
            <a:spAutoFit/>
          </a:bodyPr>
          <a:lstStyle/>
          <a:p>
            <a:pPr algn="ctr"/>
            <a:r>
              <a:rPr lang="en-US" sz="1600" dirty="0">
                <a:latin typeface="Palatino Linotype" panose="02040502050505030304" pitchFamily="18" charset="0"/>
              </a:rPr>
              <a:t>PT[0] = 0x6b PT[1] = 0xc1</a:t>
            </a:r>
          </a:p>
          <a:p>
            <a:pPr algn="ctr"/>
            <a:r>
              <a:rPr lang="en-US" sz="1600" dirty="0">
                <a:latin typeface="Palatino Linotype" panose="02040502050505030304" pitchFamily="18" charset="0"/>
              </a:rPr>
              <a:t>PT[2] = 0xbe PT[3] = 0xe2</a:t>
            </a:r>
          </a:p>
        </p:txBody>
      </p:sp>
      <p:sp>
        <p:nvSpPr>
          <p:cNvPr id="15" name="TextBox 14">
            <a:extLst>
              <a:ext uri="{FF2B5EF4-FFF2-40B4-BE49-F238E27FC236}">
                <a16:creationId xmlns:a16="http://schemas.microsoft.com/office/drawing/2014/main" id="{6E782640-4A75-1EA1-FC31-59E2E4C43B19}"/>
              </a:ext>
            </a:extLst>
          </p:cNvPr>
          <p:cNvSpPr txBox="1"/>
          <p:nvPr/>
        </p:nvSpPr>
        <p:spPr>
          <a:xfrm>
            <a:off x="8662163" y="3821798"/>
            <a:ext cx="3015878" cy="584775"/>
          </a:xfrm>
          <a:prstGeom prst="rect">
            <a:avLst/>
          </a:prstGeom>
          <a:solidFill>
            <a:schemeClr val="accent5">
              <a:lumMod val="60000"/>
              <a:lumOff val="40000"/>
            </a:schemeClr>
          </a:solidFill>
          <a:ln>
            <a:solidFill>
              <a:schemeClr val="tx1"/>
            </a:solidFill>
          </a:ln>
        </p:spPr>
        <p:txBody>
          <a:bodyPr wrap="square">
            <a:spAutoFit/>
          </a:bodyPr>
          <a:lstStyle/>
          <a:p>
            <a:pPr algn="ctr"/>
            <a:r>
              <a:rPr lang="en-US" sz="1600" dirty="0">
                <a:latin typeface="Palatino Linotype" panose="02040502050505030304" pitchFamily="18" charset="0"/>
              </a:rPr>
              <a:t>KEY[0] = 0x2b KEY[1] = 0x28</a:t>
            </a:r>
          </a:p>
          <a:p>
            <a:pPr algn="ctr"/>
            <a:r>
              <a:rPr lang="en-US" sz="1600" dirty="0">
                <a:latin typeface="Palatino Linotype" panose="02040502050505030304" pitchFamily="18" charset="0"/>
              </a:rPr>
              <a:t>KEY[2] = 0xab KEY[3] = 0x09</a:t>
            </a:r>
          </a:p>
        </p:txBody>
      </p:sp>
      <p:sp>
        <p:nvSpPr>
          <p:cNvPr id="16" name="TextBox 15">
            <a:extLst>
              <a:ext uri="{FF2B5EF4-FFF2-40B4-BE49-F238E27FC236}">
                <a16:creationId xmlns:a16="http://schemas.microsoft.com/office/drawing/2014/main" id="{32986673-D082-4A39-7931-41DE73539F51}"/>
              </a:ext>
            </a:extLst>
          </p:cNvPr>
          <p:cNvSpPr txBox="1"/>
          <p:nvPr/>
        </p:nvSpPr>
        <p:spPr>
          <a:xfrm>
            <a:off x="8912865" y="2788982"/>
            <a:ext cx="2511377" cy="476071"/>
          </a:xfrm>
          <a:prstGeom prst="ellipse">
            <a:avLst/>
          </a:prstGeom>
          <a:solidFill>
            <a:schemeClr val="accent5">
              <a:lumMod val="60000"/>
              <a:lumOff val="40000"/>
            </a:schemeClr>
          </a:solidFill>
          <a:ln w="28575">
            <a:solidFill>
              <a:srgbClr val="C00000"/>
            </a:solidFill>
          </a:ln>
        </p:spPr>
        <p:txBody>
          <a:bodyPr wrap="square" rtlCol="0">
            <a:spAutoFit/>
          </a:bodyPr>
          <a:lstStyle/>
          <a:p>
            <a:pPr algn="ctr"/>
            <a:r>
              <a:rPr lang="en-US" sz="1600" dirty="0">
                <a:latin typeface="Palatino Linotype" panose="02040502050505030304" pitchFamily="18" charset="0"/>
              </a:rPr>
              <a:t>XOR with offset</a:t>
            </a:r>
          </a:p>
        </p:txBody>
      </p:sp>
      <p:cxnSp>
        <p:nvCxnSpPr>
          <p:cNvPr id="17" name="Straight Arrow Connector 16">
            <a:extLst>
              <a:ext uri="{FF2B5EF4-FFF2-40B4-BE49-F238E27FC236}">
                <a16:creationId xmlns:a16="http://schemas.microsoft.com/office/drawing/2014/main" id="{27BD2472-B7B0-48A6-95BC-A9369429EDE5}"/>
              </a:ext>
            </a:extLst>
          </p:cNvPr>
          <p:cNvCxnSpPr>
            <a:stCxn id="7" idx="3"/>
            <a:endCxn id="9" idx="1"/>
          </p:cNvCxnSpPr>
          <p:nvPr/>
        </p:nvCxnSpPr>
        <p:spPr>
          <a:xfrm flipV="1">
            <a:off x="2476473" y="3363712"/>
            <a:ext cx="75124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E1BDC75-0951-E16D-0D0F-B6D11AE6B5C2}"/>
              </a:ext>
            </a:extLst>
          </p:cNvPr>
          <p:cNvCxnSpPr/>
          <p:nvPr/>
        </p:nvCxnSpPr>
        <p:spPr>
          <a:xfrm flipV="1">
            <a:off x="5211926" y="3363711"/>
            <a:ext cx="75124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2A78ADD-708B-7D9B-AB06-1FF6AD0A6592}"/>
              </a:ext>
            </a:extLst>
          </p:cNvPr>
          <p:cNvCxnSpPr/>
          <p:nvPr/>
        </p:nvCxnSpPr>
        <p:spPr>
          <a:xfrm flipV="1">
            <a:off x="7800354" y="3361089"/>
            <a:ext cx="75124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2E4C9EF-CEC3-2FC6-31FB-D8351A42DE91}"/>
              </a:ext>
            </a:extLst>
          </p:cNvPr>
          <p:cNvSpPr txBox="1"/>
          <p:nvPr/>
        </p:nvSpPr>
        <p:spPr>
          <a:xfrm>
            <a:off x="8551598" y="4502212"/>
            <a:ext cx="3233905" cy="830997"/>
          </a:xfrm>
          <a:prstGeom prst="rect">
            <a:avLst/>
          </a:prstGeom>
          <a:noFill/>
          <a:ln>
            <a:solidFill>
              <a:schemeClr val="tx1"/>
            </a:solidFill>
          </a:ln>
        </p:spPr>
        <p:txBody>
          <a:bodyPr wrap="square">
            <a:spAutoFit/>
          </a:bodyPr>
          <a:lstStyle/>
          <a:p>
            <a:pPr algn="ctr"/>
            <a:r>
              <a:rPr lang="en-US" sz="1600" dirty="0">
                <a:latin typeface="Palatino Linotype" panose="02040502050505030304" pitchFamily="18" charset="0"/>
              </a:rPr>
              <a:t>Attacker has plaintext = 6bc1bee2</a:t>
            </a:r>
          </a:p>
          <a:p>
            <a:pPr algn="ctr"/>
            <a:r>
              <a:rPr lang="en-US" sz="1600" dirty="0">
                <a:latin typeface="Palatino Linotype" panose="02040502050505030304" pitchFamily="18" charset="0"/>
              </a:rPr>
              <a:t>Key  = Offset[</a:t>
            </a:r>
            <a:r>
              <a:rPr lang="en-US" sz="1600" dirty="0" err="1">
                <a:latin typeface="Palatino Linotype" panose="02040502050505030304" pitchFamily="18" charset="0"/>
              </a:rPr>
              <a:t>i</a:t>
            </a:r>
            <a:r>
              <a:rPr lang="en-US" sz="1600" dirty="0">
                <a:latin typeface="Palatino Linotype" panose="02040502050505030304" pitchFamily="18" charset="0"/>
              </a:rPr>
              <a:t>] ^ Plaintext[</a:t>
            </a:r>
            <a:r>
              <a:rPr lang="en-US" sz="1600" dirty="0" err="1">
                <a:latin typeface="Palatino Linotype" panose="02040502050505030304" pitchFamily="18" charset="0"/>
              </a:rPr>
              <a:t>i</a:t>
            </a:r>
            <a:r>
              <a:rPr lang="en-US" sz="1600" dirty="0">
                <a:latin typeface="Palatino Linotype" panose="02040502050505030304" pitchFamily="18" charset="0"/>
              </a:rPr>
              <a:t>]</a:t>
            </a:r>
          </a:p>
          <a:p>
            <a:pPr algn="ctr"/>
            <a:r>
              <a:rPr lang="en-US" sz="1600" dirty="0">
                <a:latin typeface="Palatino Linotype" panose="02040502050505030304" pitchFamily="18" charset="0"/>
              </a:rPr>
              <a:t>Example: 0x40^0x6b = 0x2b</a:t>
            </a:r>
          </a:p>
        </p:txBody>
      </p:sp>
      <p:cxnSp>
        <p:nvCxnSpPr>
          <p:cNvPr id="21" name="Straight Arrow Connector 20">
            <a:extLst>
              <a:ext uri="{FF2B5EF4-FFF2-40B4-BE49-F238E27FC236}">
                <a16:creationId xmlns:a16="http://schemas.microsoft.com/office/drawing/2014/main" id="{380AD966-2B62-8BDE-8229-ED27D2AB9AEC}"/>
              </a:ext>
            </a:extLst>
          </p:cNvPr>
          <p:cNvCxnSpPr>
            <a:cxnSpLocks/>
          </p:cNvCxnSpPr>
          <p:nvPr/>
        </p:nvCxnSpPr>
        <p:spPr>
          <a:xfrm>
            <a:off x="10168551" y="3265053"/>
            <a:ext cx="0" cy="5864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2EEBCCCA-7541-76BA-18CE-BDE6B0F48078}"/>
              </a:ext>
            </a:extLst>
          </p:cNvPr>
          <p:cNvSpPr/>
          <p:nvPr/>
        </p:nvSpPr>
        <p:spPr>
          <a:xfrm>
            <a:off x="3723735" y="2312496"/>
            <a:ext cx="983750" cy="18006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23" name="Oval 22">
            <a:extLst>
              <a:ext uri="{FF2B5EF4-FFF2-40B4-BE49-F238E27FC236}">
                <a16:creationId xmlns:a16="http://schemas.microsoft.com/office/drawing/2014/main" id="{CF289414-AC2A-7517-1539-78ADD5CE42B4}"/>
              </a:ext>
            </a:extLst>
          </p:cNvPr>
          <p:cNvSpPr/>
          <p:nvPr/>
        </p:nvSpPr>
        <p:spPr>
          <a:xfrm>
            <a:off x="3723735" y="3362204"/>
            <a:ext cx="983750" cy="18006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24" name="Oval 23">
            <a:extLst>
              <a:ext uri="{FF2B5EF4-FFF2-40B4-BE49-F238E27FC236}">
                <a16:creationId xmlns:a16="http://schemas.microsoft.com/office/drawing/2014/main" id="{796B2265-5E96-4D8F-9CF4-49FD1B63B64E}"/>
              </a:ext>
            </a:extLst>
          </p:cNvPr>
          <p:cNvSpPr/>
          <p:nvPr/>
        </p:nvSpPr>
        <p:spPr>
          <a:xfrm>
            <a:off x="3723735" y="2844679"/>
            <a:ext cx="983750" cy="18006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25" name="Oval 24">
            <a:extLst>
              <a:ext uri="{FF2B5EF4-FFF2-40B4-BE49-F238E27FC236}">
                <a16:creationId xmlns:a16="http://schemas.microsoft.com/office/drawing/2014/main" id="{CD7F0BB1-676E-D121-ADA2-AB4911DE713A}"/>
              </a:ext>
            </a:extLst>
          </p:cNvPr>
          <p:cNvSpPr/>
          <p:nvPr/>
        </p:nvSpPr>
        <p:spPr>
          <a:xfrm>
            <a:off x="3727931" y="3892816"/>
            <a:ext cx="983750" cy="18006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26" name="TextBox 25">
            <a:extLst>
              <a:ext uri="{FF2B5EF4-FFF2-40B4-BE49-F238E27FC236}">
                <a16:creationId xmlns:a16="http://schemas.microsoft.com/office/drawing/2014/main" id="{E6E4D22E-8876-17D9-2630-256A9D875283}"/>
              </a:ext>
            </a:extLst>
          </p:cNvPr>
          <p:cNvSpPr txBox="1"/>
          <p:nvPr/>
        </p:nvSpPr>
        <p:spPr>
          <a:xfrm>
            <a:off x="492256" y="6068220"/>
            <a:ext cx="4435447" cy="369332"/>
          </a:xfrm>
          <a:prstGeom prst="rect">
            <a:avLst/>
          </a:prstGeom>
          <a:noFill/>
        </p:spPr>
        <p:txBody>
          <a:bodyPr wrap="square" rtlCol="0">
            <a:spAutoFit/>
          </a:bodyPr>
          <a:lstStyle/>
          <a:p>
            <a:r>
              <a:rPr lang="en-US" dirty="0">
                <a:latin typeface="Palatino Linotype" panose="02040502050505030304" pitchFamily="18" charset="0"/>
              </a:rPr>
              <a:t>*Attack adapted from [5]</a:t>
            </a:r>
          </a:p>
        </p:txBody>
      </p:sp>
      <p:sp>
        <p:nvSpPr>
          <p:cNvPr id="27" name="Footer Placeholder 26">
            <a:extLst>
              <a:ext uri="{FF2B5EF4-FFF2-40B4-BE49-F238E27FC236}">
                <a16:creationId xmlns:a16="http://schemas.microsoft.com/office/drawing/2014/main" id="{B9071553-8A78-462B-E68F-7466172AF4B6}"/>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28" name="Slide Number Placeholder 27">
            <a:extLst>
              <a:ext uri="{FF2B5EF4-FFF2-40B4-BE49-F238E27FC236}">
                <a16:creationId xmlns:a16="http://schemas.microsoft.com/office/drawing/2014/main" id="{88386164-A18C-D187-0CDA-14A2594AEA45}"/>
              </a:ext>
            </a:extLst>
          </p:cNvPr>
          <p:cNvSpPr>
            <a:spLocks noGrp="1"/>
          </p:cNvSpPr>
          <p:nvPr>
            <p:ph type="sldNum" sz="quarter" idx="12"/>
          </p:nvPr>
        </p:nvSpPr>
        <p:spPr/>
        <p:txBody>
          <a:bodyPr/>
          <a:lstStyle/>
          <a:p>
            <a:fld id="{336066B3-E7BA-2E47-AC3D-47A3C6D99DFD}" type="slidenum">
              <a:rPr lang="en-US" smtClean="0"/>
              <a:t>23</a:t>
            </a:fld>
            <a:endParaRPr lang="en-US"/>
          </a:p>
        </p:txBody>
      </p:sp>
    </p:spTree>
    <p:extLst>
      <p:ext uri="{BB962C8B-B14F-4D97-AF65-F5344CB8AC3E}">
        <p14:creationId xmlns:p14="http://schemas.microsoft.com/office/powerpoint/2010/main" val="220189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20" grpId="0" animBg="1"/>
      <p:bldP spid="22" grpId="0" animBg="1"/>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9091-F553-DA52-C59A-6C8859084311}"/>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2B23E141-B183-AEAB-AFC4-1BDD62AE59E1}"/>
              </a:ext>
            </a:extLst>
          </p:cNvPr>
          <p:cNvSpPr>
            <a:spLocks noGrp="1"/>
          </p:cNvSpPr>
          <p:nvPr>
            <p:ph idx="1"/>
          </p:nvPr>
        </p:nvSpPr>
        <p:spPr/>
        <p:txBody>
          <a:bodyPr/>
          <a:lstStyle/>
          <a:p>
            <a:r>
              <a:rPr lang="en-US" dirty="0"/>
              <a:t>Camouflage can provide guarantees on input recovery and input indistinguishability.</a:t>
            </a:r>
          </a:p>
          <a:p>
            <a:r>
              <a:rPr lang="en-US" dirty="0"/>
              <a:t>It is designed as security-by-default, hence missed annotations might hamper utility, but no trace security violations.</a:t>
            </a:r>
          </a:p>
          <a:p>
            <a:r>
              <a:rPr lang="en-US" dirty="0"/>
              <a:t>The automatic approach sacrifices a bit of performance for adaptability.</a:t>
            </a:r>
          </a:p>
          <a:p>
            <a:r>
              <a:rPr lang="en-US" dirty="0"/>
              <a:t>This framework can be extended to new workloads with user annotations.</a:t>
            </a:r>
          </a:p>
          <a:p>
            <a:endParaRPr lang="en-US" dirty="0"/>
          </a:p>
        </p:txBody>
      </p:sp>
      <p:sp>
        <p:nvSpPr>
          <p:cNvPr id="8" name="Footer Placeholder 7">
            <a:extLst>
              <a:ext uri="{FF2B5EF4-FFF2-40B4-BE49-F238E27FC236}">
                <a16:creationId xmlns:a16="http://schemas.microsoft.com/office/drawing/2014/main" id="{0F997175-3ED6-992A-2497-D73078AD01A7}"/>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9" name="Slide Number Placeholder 8">
            <a:extLst>
              <a:ext uri="{FF2B5EF4-FFF2-40B4-BE49-F238E27FC236}">
                <a16:creationId xmlns:a16="http://schemas.microsoft.com/office/drawing/2014/main" id="{5B679A3F-A1B4-C72D-6FBF-77EF3DF4C0F9}"/>
              </a:ext>
            </a:extLst>
          </p:cNvPr>
          <p:cNvSpPr>
            <a:spLocks noGrp="1"/>
          </p:cNvSpPr>
          <p:nvPr>
            <p:ph type="sldNum" sz="quarter" idx="12"/>
          </p:nvPr>
        </p:nvSpPr>
        <p:spPr/>
        <p:txBody>
          <a:bodyPr/>
          <a:lstStyle/>
          <a:p>
            <a:fld id="{336066B3-E7BA-2E47-AC3D-47A3C6D99DFD}" type="slidenum">
              <a:rPr lang="en-US" smtClean="0"/>
              <a:t>24</a:t>
            </a:fld>
            <a:endParaRPr lang="en-US"/>
          </a:p>
        </p:txBody>
      </p:sp>
    </p:spTree>
    <p:extLst>
      <p:ext uri="{BB962C8B-B14F-4D97-AF65-F5344CB8AC3E}">
        <p14:creationId xmlns:p14="http://schemas.microsoft.com/office/powerpoint/2010/main" val="3988164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DF1012-4FB5-4758-926F-A6DC0DC9D3E9}"/>
              </a:ext>
            </a:extLst>
          </p:cNvPr>
          <p:cNvSpPr>
            <a:spLocks noGrp="1"/>
          </p:cNvSpPr>
          <p:nvPr>
            <p:ph type="title"/>
          </p:nvPr>
        </p:nvSpPr>
        <p:spPr/>
        <p:txBody>
          <a:bodyPr/>
          <a:lstStyle/>
          <a:p>
            <a:r>
              <a:rPr lang="en-US" dirty="0"/>
              <a:t>References</a:t>
            </a:r>
          </a:p>
        </p:txBody>
      </p:sp>
      <p:sp>
        <p:nvSpPr>
          <p:cNvPr id="6" name="Content Placeholder 5">
            <a:extLst>
              <a:ext uri="{FF2B5EF4-FFF2-40B4-BE49-F238E27FC236}">
                <a16:creationId xmlns:a16="http://schemas.microsoft.com/office/drawing/2014/main" id="{3E4F463C-D028-80AC-FBBC-5E9E41A456F6}"/>
              </a:ext>
            </a:extLst>
          </p:cNvPr>
          <p:cNvSpPr>
            <a:spLocks noGrp="1"/>
          </p:cNvSpPr>
          <p:nvPr>
            <p:ph idx="1"/>
          </p:nvPr>
        </p:nvSpPr>
        <p:spPr/>
        <p:txBody>
          <a:bodyPr>
            <a:normAutofit lnSpcReduction="10000"/>
          </a:bodyPr>
          <a:lstStyle/>
          <a:p>
            <a:pPr marL="342900" indent="-342900">
              <a:buFont typeface="+mj-lt"/>
              <a:buAutoNum type="arabicParenR"/>
            </a:pPr>
            <a:r>
              <a:rPr lang="en-US" sz="1800" dirty="0"/>
              <a:t>Luk, Chi-Keung, Robert Cohn, Robert Muth, Harish Patil, Artur </a:t>
            </a:r>
            <a:r>
              <a:rPr lang="en-US" sz="1800" dirty="0" err="1"/>
              <a:t>Klauser</a:t>
            </a:r>
            <a:r>
              <a:rPr lang="en-US" sz="1800" dirty="0"/>
              <a:t>, Geoff Lowney, </a:t>
            </a:r>
            <a:r>
              <a:rPr lang="en-US" sz="1800" dirty="0" err="1"/>
              <a:t>StevenWallace</a:t>
            </a:r>
            <a:r>
              <a:rPr lang="en-US" sz="1800" dirty="0"/>
              <a:t>, Vijay </a:t>
            </a:r>
            <a:r>
              <a:rPr lang="en-US" sz="1800" dirty="0" err="1"/>
              <a:t>Janapa</a:t>
            </a:r>
            <a:r>
              <a:rPr lang="en-US" sz="1800" dirty="0"/>
              <a:t> Reddi, and Kim Hazelwood. 2005. Pin: Building customized program analysis tools with dynamic instrumentation. In Proceedings of the 2005 </a:t>
            </a:r>
            <a:r>
              <a:rPr lang="en-US" sz="1800" dirty="0" err="1"/>
              <a:t>acm</a:t>
            </a:r>
            <a:r>
              <a:rPr lang="en-US" sz="1800" dirty="0"/>
              <a:t> </a:t>
            </a:r>
            <a:r>
              <a:rPr lang="en-US" sz="1800" dirty="0" err="1"/>
              <a:t>sigplan</a:t>
            </a:r>
            <a:r>
              <a:rPr lang="en-US" sz="1800" dirty="0"/>
              <a:t> conference on programming language design and implementation, 190–200. PLDI ’05, New York, NY, USA: ACM</a:t>
            </a:r>
          </a:p>
          <a:p>
            <a:pPr marL="342900" indent="-342900">
              <a:buFont typeface="+mj-lt"/>
              <a:buAutoNum type="arabicParenR"/>
            </a:pPr>
            <a:r>
              <a:rPr lang="en-US" sz="1800" dirty="0"/>
              <a:t>3rd Data Prefetching championship.” 2019. [Online]. Available : </a:t>
            </a:r>
            <a:r>
              <a:rPr lang="en-US" sz="1800" dirty="0">
                <a:hlinkClick r:id="rId2"/>
              </a:rPr>
              <a:t>https://dpc3.compas.cs.stonybrook.edu/?finalprograms</a:t>
            </a:r>
            <a:endParaRPr lang="en-US" sz="1800" dirty="0"/>
          </a:p>
          <a:p>
            <a:pPr marL="342900" indent="-342900">
              <a:buFont typeface="+mj-lt"/>
              <a:buAutoNum type="arabicParenR"/>
            </a:pPr>
            <a:r>
              <a:rPr lang="en-US" sz="1800" dirty="0"/>
              <a:t>M. Badr, C. </a:t>
            </a:r>
            <a:r>
              <a:rPr lang="en-US" sz="1800" dirty="0" err="1"/>
              <a:t>Delconte</a:t>
            </a:r>
            <a:r>
              <a:rPr lang="en-US" sz="1800" dirty="0"/>
              <a:t>, I. Edo, R. Jagtap, M. Andreozzi, and N. E. </a:t>
            </a:r>
            <a:r>
              <a:rPr lang="en-US" sz="1800" dirty="0" err="1"/>
              <a:t>Jerger</a:t>
            </a:r>
            <a:r>
              <a:rPr lang="en-US" sz="1800" dirty="0"/>
              <a:t>,“Mocktails: Capturing the memory </a:t>
            </a:r>
            <a:r>
              <a:rPr lang="en-US" sz="1800" dirty="0" err="1"/>
              <a:t>behaviour</a:t>
            </a:r>
            <a:r>
              <a:rPr lang="en-US" sz="1800" dirty="0"/>
              <a:t> of proprietary </a:t>
            </a:r>
            <a:r>
              <a:rPr lang="en-US" sz="1800" dirty="0" err="1"/>
              <a:t>mobilearchitectures</a:t>
            </a:r>
            <a:r>
              <a:rPr lang="en-US" sz="1800" dirty="0"/>
              <a:t>,” in2020 ACM/IEEE 47th Annual International </a:t>
            </a:r>
            <a:r>
              <a:rPr lang="en-US" sz="1800" dirty="0" err="1"/>
              <a:t>Symposiumon</a:t>
            </a:r>
            <a:r>
              <a:rPr lang="en-US" sz="1800" dirty="0"/>
              <a:t> Computer Architecture (ISCA), 2020, pp. 460–472</a:t>
            </a:r>
          </a:p>
          <a:p>
            <a:pPr marL="342900" indent="-342900">
              <a:buFont typeface="+mj-lt"/>
              <a:buAutoNum type="arabicParenR"/>
            </a:pPr>
            <a:r>
              <a:rPr lang="en-US" sz="1800" dirty="0"/>
              <a:t>Deeksha </a:t>
            </a:r>
            <a:r>
              <a:rPr lang="en-US" sz="1800" dirty="0" err="1"/>
              <a:t>Dangwal</a:t>
            </a:r>
            <a:r>
              <a:rPr lang="en-US" sz="1800" dirty="0"/>
              <a:t>, </a:t>
            </a:r>
            <a:r>
              <a:rPr lang="en-US" sz="1800" dirty="0" err="1"/>
              <a:t>Weilong</a:t>
            </a:r>
            <a:r>
              <a:rPr lang="en-US" sz="1800" dirty="0"/>
              <a:t> Cui, Joseph McMahan, and Timothy Sherwood. 2019. Safer Program Behavior Sharing Through Trace Wringing. In Proceedings of the Twenty-Fourth International Conference on Architectural Support for Programming Languages and Operating Systems (ASPLOS '19). Association for Computing Machinery, New York, NY, USA, 1059–1072. </a:t>
            </a:r>
          </a:p>
          <a:p>
            <a:pPr marL="342900" indent="-342900">
              <a:buFont typeface="+mj-lt"/>
              <a:buAutoNum type="arabicParenR"/>
            </a:pPr>
            <a:r>
              <a:rPr lang="en-US" sz="1800" dirty="0" err="1"/>
              <a:t>Osvik</a:t>
            </a:r>
            <a:r>
              <a:rPr lang="en-US" sz="1800" dirty="0"/>
              <a:t>, Dag Arne, Adi Shamir, and Eran </a:t>
            </a:r>
            <a:r>
              <a:rPr lang="en-US" sz="1800" dirty="0" err="1"/>
              <a:t>Tromer</a:t>
            </a:r>
            <a:r>
              <a:rPr lang="en-US" sz="1800" dirty="0"/>
              <a:t>. 2006. Cache attacks and countermeasures: the case of </a:t>
            </a:r>
            <a:r>
              <a:rPr lang="en-US" sz="1800" dirty="0" err="1"/>
              <a:t>aes</a:t>
            </a:r>
            <a:r>
              <a:rPr lang="en-US" sz="1800" dirty="0"/>
              <a:t>. In Cryptographers’ track at the </a:t>
            </a:r>
            <a:r>
              <a:rPr lang="en-US" sz="1800" dirty="0" err="1"/>
              <a:t>rsa</a:t>
            </a:r>
            <a:r>
              <a:rPr lang="en-US" sz="1800" dirty="0"/>
              <a:t> conference, 1–20. Springer.</a:t>
            </a:r>
          </a:p>
        </p:txBody>
      </p:sp>
      <p:sp>
        <p:nvSpPr>
          <p:cNvPr id="7" name="Footer Placeholder 6">
            <a:extLst>
              <a:ext uri="{FF2B5EF4-FFF2-40B4-BE49-F238E27FC236}">
                <a16:creationId xmlns:a16="http://schemas.microsoft.com/office/drawing/2014/main" id="{12911D65-68A6-6BA7-96B9-50659CD0F7DA}"/>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8" name="Slide Number Placeholder 7">
            <a:extLst>
              <a:ext uri="{FF2B5EF4-FFF2-40B4-BE49-F238E27FC236}">
                <a16:creationId xmlns:a16="http://schemas.microsoft.com/office/drawing/2014/main" id="{0663EE53-F271-F043-2D22-CBF22C729F6A}"/>
              </a:ext>
            </a:extLst>
          </p:cNvPr>
          <p:cNvSpPr>
            <a:spLocks noGrp="1"/>
          </p:cNvSpPr>
          <p:nvPr>
            <p:ph type="sldNum" sz="quarter" idx="12"/>
          </p:nvPr>
        </p:nvSpPr>
        <p:spPr/>
        <p:txBody>
          <a:bodyPr/>
          <a:lstStyle/>
          <a:p>
            <a:fld id="{336066B3-E7BA-2E47-AC3D-47A3C6D99DFD}" type="slidenum">
              <a:rPr lang="en-US" smtClean="0"/>
              <a:t>25</a:t>
            </a:fld>
            <a:endParaRPr lang="en-US"/>
          </a:p>
        </p:txBody>
      </p:sp>
    </p:spTree>
    <p:extLst>
      <p:ext uri="{BB962C8B-B14F-4D97-AF65-F5344CB8AC3E}">
        <p14:creationId xmlns:p14="http://schemas.microsoft.com/office/powerpoint/2010/main" val="326298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AE61-FCB3-7C6B-14DB-769CE84096E5}"/>
              </a:ext>
            </a:extLst>
          </p:cNvPr>
          <p:cNvSpPr>
            <a:spLocks noGrp="1"/>
          </p:cNvSpPr>
          <p:nvPr>
            <p:ph type="title"/>
          </p:nvPr>
        </p:nvSpPr>
        <p:spPr/>
        <p:txBody>
          <a:bodyPr/>
          <a:lstStyle/>
          <a:p>
            <a:r>
              <a:rPr lang="en-US" dirty="0"/>
              <a:t>Challenges of Trace Sharing</a:t>
            </a:r>
          </a:p>
        </p:txBody>
      </p:sp>
      <p:sp>
        <p:nvSpPr>
          <p:cNvPr id="3" name="Content Placeholder 2">
            <a:extLst>
              <a:ext uri="{FF2B5EF4-FFF2-40B4-BE49-F238E27FC236}">
                <a16:creationId xmlns:a16="http://schemas.microsoft.com/office/drawing/2014/main" id="{AEE7A6A2-186D-FB7D-323C-10F1AB8E5B1F}"/>
              </a:ext>
            </a:extLst>
          </p:cNvPr>
          <p:cNvSpPr>
            <a:spLocks noGrp="1"/>
          </p:cNvSpPr>
          <p:nvPr>
            <p:ph idx="1"/>
          </p:nvPr>
        </p:nvSpPr>
        <p:spPr/>
        <p:txBody>
          <a:bodyPr/>
          <a:lstStyle/>
          <a:p>
            <a:r>
              <a:rPr lang="en-US" dirty="0"/>
              <a:t>Leakage of sensitive data from traces</a:t>
            </a:r>
          </a:p>
          <a:p>
            <a:r>
              <a:rPr lang="en-US" dirty="0"/>
              <a:t>Program input influences path of execution</a:t>
            </a:r>
          </a:p>
        </p:txBody>
      </p:sp>
      <p:pic>
        <p:nvPicPr>
          <p:cNvPr id="4" name="Content Placeholder 4">
            <a:extLst>
              <a:ext uri="{FF2B5EF4-FFF2-40B4-BE49-F238E27FC236}">
                <a16:creationId xmlns:a16="http://schemas.microsoft.com/office/drawing/2014/main" id="{840F38C2-7479-5782-AA42-6385D1B0A8F6}"/>
              </a:ext>
            </a:extLst>
          </p:cNvPr>
          <p:cNvPicPr>
            <a:picLocks noChangeAspect="1"/>
          </p:cNvPicPr>
          <p:nvPr/>
        </p:nvPicPr>
        <p:blipFill>
          <a:blip r:embed="rId3"/>
          <a:stretch>
            <a:fillRect/>
          </a:stretch>
        </p:blipFill>
        <p:spPr>
          <a:xfrm>
            <a:off x="947927" y="3127878"/>
            <a:ext cx="4911229" cy="1046566"/>
          </a:xfrm>
          <a:prstGeom prst="rect">
            <a:avLst/>
          </a:prstGeom>
        </p:spPr>
      </p:pic>
      <p:pic>
        <p:nvPicPr>
          <p:cNvPr id="5" name="Picture 4">
            <a:extLst>
              <a:ext uri="{FF2B5EF4-FFF2-40B4-BE49-F238E27FC236}">
                <a16:creationId xmlns:a16="http://schemas.microsoft.com/office/drawing/2014/main" id="{0122447D-164E-8F52-8652-3B448425292D}"/>
              </a:ext>
            </a:extLst>
          </p:cNvPr>
          <p:cNvPicPr>
            <a:picLocks noChangeAspect="1"/>
          </p:cNvPicPr>
          <p:nvPr/>
        </p:nvPicPr>
        <p:blipFill>
          <a:blip r:embed="rId4"/>
          <a:stretch>
            <a:fillRect/>
          </a:stretch>
        </p:blipFill>
        <p:spPr>
          <a:xfrm>
            <a:off x="6332846" y="3127878"/>
            <a:ext cx="4654296" cy="1046566"/>
          </a:xfrm>
          <a:prstGeom prst="rect">
            <a:avLst/>
          </a:prstGeom>
        </p:spPr>
      </p:pic>
      <p:pic>
        <p:nvPicPr>
          <p:cNvPr id="6" name="Picture 5">
            <a:extLst>
              <a:ext uri="{FF2B5EF4-FFF2-40B4-BE49-F238E27FC236}">
                <a16:creationId xmlns:a16="http://schemas.microsoft.com/office/drawing/2014/main" id="{E1854A4C-D7F4-F829-38F3-39E40ABB5B41}"/>
              </a:ext>
            </a:extLst>
          </p:cNvPr>
          <p:cNvPicPr>
            <a:picLocks noChangeAspect="1"/>
          </p:cNvPicPr>
          <p:nvPr/>
        </p:nvPicPr>
        <p:blipFill>
          <a:blip r:embed="rId5"/>
          <a:stretch>
            <a:fillRect/>
          </a:stretch>
        </p:blipFill>
        <p:spPr>
          <a:xfrm>
            <a:off x="1478530" y="4652420"/>
            <a:ext cx="3373713" cy="1046566"/>
          </a:xfrm>
          <a:prstGeom prst="rect">
            <a:avLst/>
          </a:prstGeom>
        </p:spPr>
      </p:pic>
      <p:sp>
        <p:nvSpPr>
          <p:cNvPr id="7" name="Footer Placeholder 6">
            <a:extLst>
              <a:ext uri="{FF2B5EF4-FFF2-40B4-BE49-F238E27FC236}">
                <a16:creationId xmlns:a16="http://schemas.microsoft.com/office/drawing/2014/main" id="{690FDE79-D1E0-815F-4ECB-B825337B625E}"/>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8" name="Slide Number Placeholder 7">
            <a:extLst>
              <a:ext uri="{FF2B5EF4-FFF2-40B4-BE49-F238E27FC236}">
                <a16:creationId xmlns:a16="http://schemas.microsoft.com/office/drawing/2014/main" id="{DA45AC47-F57F-6509-E490-9F37751A3D7F}"/>
              </a:ext>
            </a:extLst>
          </p:cNvPr>
          <p:cNvSpPr>
            <a:spLocks noGrp="1"/>
          </p:cNvSpPr>
          <p:nvPr>
            <p:ph type="sldNum" sz="quarter" idx="12"/>
          </p:nvPr>
        </p:nvSpPr>
        <p:spPr/>
        <p:txBody>
          <a:bodyPr/>
          <a:lstStyle/>
          <a:p>
            <a:fld id="{336066B3-E7BA-2E47-AC3D-47A3C6D99DFD}" type="slidenum">
              <a:rPr lang="en-US" smtClean="0"/>
              <a:t>3</a:t>
            </a:fld>
            <a:endParaRPr lang="en-US"/>
          </a:p>
        </p:txBody>
      </p:sp>
      <p:pic>
        <p:nvPicPr>
          <p:cNvPr id="9" name="Picture 8">
            <a:extLst>
              <a:ext uri="{FF2B5EF4-FFF2-40B4-BE49-F238E27FC236}">
                <a16:creationId xmlns:a16="http://schemas.microsoft.com/office/drawing/2014/main" id="{825577C5-46A5-EF12-E78E-CEBE83A41677}"/>
              </a:ext>
            </a:extLst>
          </p:cNvPr>
          <p:cNvPicPr>
            <a:picLocks noChangeAspect="1"/>
          </p:cNvPicPr>
          <p:nvPr/>
        </p:nvPicPr>
        <p:blipFill>
          <a:blip r:embed="rId6"/>
          <a:stretch>
            <a:fillRect/>
          </a:stretch>
        </p:blipFill>
        <p:spPr>
          <a:xfrm>
            <a:off x="6252201" y="4519419"/>
            <a:ext cx="3373713" cy="1312569"/>
          </a:xfrm>
          <a:prstGeom prst="rect">
            <a:avLst/>
          </a:prstGeom>
        </p:spPr>
      </p:pic>
    </p:spTree>
    <p:extLst>
      <p:ext uri="{BB962C8B-B14F-4D97-AF65-F5344CB8AC3E}">
        <p14:creationId xmlns:p14="http://schemas.microsoft.com/office/powerpoint/2010/main" val="28946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669B-98FD-797C-4E16-48AF7578693B}"/>
              </a:ext>
            </a:extLst>
          </p:cNvPr>
          <p:cNvSpPr>
            <a:spLocks noGrp="1"/>
          </p:cNvSpPr>
          <p:nvPr>
            <p:ph type="title"/>
          </p:nvPr>
        </p:nvSpPr>
        <p:spPr/>
        <p:txBody>
          <a:bodyPr/>
          <a:lstStyle/>
          <a:p>
            <a:r>
              <a:rPr lang="en-US" dirty="0"/>
              <a:t>Challenges of Trace Sharing</a:t>
            </a:r>
          </a:p>
        </p:txBody>
      </p:sp>
      <p:grpSp>
        <p:nvGrpSpPr>
          <p:cNvPr id="31" name="Group 30">
            <a:extLst>
              <a:ext uri="{FF2B5EF4-FFF2-40B4-BE49-F238E27FC236}">
                <a16:creationId xmlns:a16="http://schemas.microsoft.com/office/drawing/2014/main" id="{BD3C405C-0786-1974-94E9-80FF7636380B}"/>
              </a:ext>
            </a:extLst>
          </p:cNvPr>
          <p:cNvGrpSpPr/>
          <p:nvPr/>
        </p:nvGrpSpPr>
        <p:grpSpPr>
          <a:xfrm>
            <a:off x="2076781" y="3137411"/>
            <a:ext cx="1038434" cy="1038434"/>
            <a:chOff x="1235029" y="4289281"/>
            <a:chExt cx="1038434" cy="1038434"/>
          </a:xfrm>
        </p:grpSpPr>
        <p:pic>
          <p:nvPicPr>
            <p:cNvPr id="32" name="Graphic 31" descr="Browser window outline">
              <a:extLst>
                <a:ext uri="{FF2B5EF4-FFF2-40B4-BE49-F238E27FC236}">
                  <a16:creationId xmlns:a16="http://schemas.microsoft.com/office/drawing/2014/main" id="{B9CE6B74-1991-3A9E-8F40-7C0FC82C8FE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35029" y="4289281"/>
              <a:ext cx="1038434" cy="1038434"/>
            </a:xfrm>
            <a:prstGeom prst="rect">
              <a:avLst/>
            </a:prstGeom>
          </p:spPr>
        </p:pic>
        <p:grpSp>
          <p:nvGrpSpPr>
            <p:cNvPr id="33" name="Group 32">
              <a:extLst>
                <a:ext uri="{FF2B5EF4-FFF2-40B4-BE49-F238E27FC236}">
                  <a16:creationId xmlns:a16="http://schemas.microsoft.com/office/drawing/2014/main" id="{0F94BA93-8DA6-5E31-0CBF-1A29DE148793}"/>
                </a:ext>
              </a:extLst>
            </p:cNvPr>
            <p:cNvGrpSpPr/>
            <p:nvPr/>
          </p:nvGrpSpPr>
          <p:grpSpPr>
            <a:xfrm>
              <a:off x="1494965" y="4696750"/>
              <a:ext cx="537173" cy="270317"/>
              <a:chOff x="1494965" y="4696750"/>
              <a:chExt cx="537173" cy="270317"/>
            </a:xfrm>
          </p:grpSpPr>
          <p:sp>
            <p:nvSpPr>
              <p:cNvPr id="34" name="Freeform: Shape 78">
                <a:extLst>
                  <a:ext uri="{FF2B5EF4-FFF2-40B4-BE49-F238E27FC236}">
                    <a16:creationId xmlns:a16="http://schemas.microsoft.com/office/drawing/2014/main" id="{3E5151DA-5A1F-4E19-3DB7-F0F5594AE925}"/>
                  </a:ext>
                </a:extLst>
              </p:cNvPr>
              <p:cNvSpPr/>
              <p:nvPr/>
            </p:nvSpPr>
            <p:spPr>
              <a:xfrm>
                <a:off x="1494965" y="4702596"/>
                <a:ext cx="154034" cy="246844"/>
              </a:xfrm>
              <a:custGeom>
                <a:avLst/>
                <a:gdLst>
                  <a:gd name="connsiteX0" fmla="*/ 123530 w 154034"/>
                  <a:gd name="connsiteY0" fmla="*/ 246844 h 246844"/>
                  <a:gd name="connsiteX1" fmla="*/ 0 w 154034"/>
                  <a:gd name="connsiteY1" fmla="*/ 123422 h 246844"/>
                  <a:gd name="connsiteX2" fmla="*/ 123530 w 154034"/>
                  <a:gd name="connsiteY2" fmla="*/ 0 h 246844"/>
                  <a:gd name="connsiteX3" fmla="*/ 154034 w 154034"/>
                  <a:gd name="connsiteY3" fmla="*/ 30504 h 246844"/>
                  <a:gd name="connsiteX4" fmla="*/ 61224 w 154034"/>
                  <a:gd name="connsiteY4" fmla="*/ 123422 h 246844"/>
                  <a:gd name="connsiteX5" fmla="*/ 154034 w 154034"/>
                  <a:gd name="connsiteY5" fmla="*/ 216340 h 246844"/>
                  <a:gd name="connsiteX6" fmla="*/ 123530 w 154034"/>
                  <a:gd name="connsiteY6" fmla="*/ 246844 h 24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34" h="246844">
                    <a:moveTo>
                      <a:pt x="123530" y="246844"/>
                    </a:moveTo>
                    <a:lnTo>
                      <a:pt x="0" y="123422"/>
                    </a:lnTo>
                    <a:lnTo>
                      <a:pt x="123530" y="0"/>
                    </a:lnTo>
                    <a:lnTo>
                      <a:pt x="154034" y="30504"/>
                    </a:lnTo>
                    <a:lnTo>
                      <a:pt x="61224" y="123422"/>
                    </a:lnTo>
                    <a:lnTo>
                      <a:pt x="154034" y="216340"/>
                    </a:lnTo>
                    <a:lnTo>
                      <a:pt x="123530" y="246844"/>
                    </a:lnTo>
                    <a:close/>
                  </a:path>
                </a:pathLst>
              </a:custGeom>
              <a:solidFill>
                <a:srgbClr val="000000"/>
              </a:solidFill>
              <a:ln w="10815" cap="flat">
                <a:noFill/>
                <a:prstDash val="solid"/>
                <a:miter/>
              </a:ln>
            </p:spPr>
            <p:txBody>
              <a:bodyPr rtlCol="0" anchor="ctr"/>
              <a:lstStyle/>
              <a:p>
                <a:endParaRPr lang="en-US">
                  <a:latin typeface="cmr17" panose="020B0500000000000000" pitchFamily="34" charset="0"/>
                </a:endParaRPr>
              </a:p>
            </p:txBody>
          </p:sp>
          <p:sp>
            <p:nvSpPr>
              <p:cNvPr id="35" name="Freeform: Shape 79">
                <a:extLst>
                  <a:ext uri="{FF2B5EF4-FFF2-40B4-BE49-F238E27FC236}">
                    <a16:creationId xmlns:a16="http://schemas.microsoft.com/office/drawing/2014/main" id="{B9343CBE-6169-0D92-A6AB-A1E1AC3957EE}"/>
                  </a:ext>
                </a:extLst>
              </p:cNvPr>
              <p:cNvSpPr/>
              <p:nvPr/>
            </p:nvSpPr>
            <p:spPr>
              <a:xfrm>
                <a:off x="1878104" y="4702596"/>
                <a:ext cx="154034" cy="246844"/>
              </a:xfrm>
              <a:custGeom>
                <a:avLst/>
                <a:gdLst>
                  <a:gd name="connsiteX0" fmla="*/ 30504 w 154034"/>
                  <a:gd name="connsiteY0" fmla="*/ 246844 h 246844"/>
                  <a:gd name="connsiteX1" fmla="*/ 0 w 154034"/>
                  <a:gd name="connsiteY1" fmla="*/ 216340 h 246844"/>
                  <a:gd name="connsiteX2" fmla="*/ 92810 w 154034"/>
                  <a:gd name="connsiteY2" fmla="*/ 123422 h 246844"/>
                  <a:gd name="connsiteX3" fmla="*/ 0 w 154034"/>
                  <a:gd name="connsiteY3" fmla="*/ 30504 h 246844"/>
                  <a:gd name="connsiteX4" fmla="*/ 30504 w 154034"/>
                  <a:gd name="connsiteY4" fmla="*/ 0 h 246844"/>
                  <a:gd name="connsiteX5" fmla="*/ 154034 w 154034"/>
                  <a:gd name="connsiteY5" fmla="*/ 123422 h 246844"/>
                  <a:gd name="connsiteX6" fmla="*/ 30504 w 154034"/>
                  <a:gd name="connsiteY6" fmla="*/ 246844 h 24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34" h="246844">
                    <a:moveTo>
                      <a:pt x="30504" y="246844"/>
                    </a:moveTo>
                    <a:lnTo>
                      <a:pt x="0" y="216340"/>
                    </a:lnTo>
                    <a:lnTo>
                      <a:pt x="92810" y="123422"/>
                    </a:lnTo>
                    <a:lnTo>
                      <a:pt x="0" y="30504"/>
                    </a:lnTo>
                    <a:lnTo>
                      <a:pt x="30504" y="0"/>
                    </a:lnTo>
                    <a:lnTo>
                      <a:pt x="154034" y="123422"/>
                    </a:lnTo>
                    <a:lnTo>
                      <a:pt x="30504" y="246844"/>
                    </a:lnTo>
                    <a:close/>
                  </a:path>
                </a:pathLst>
              </a:custGeom>
              <a:solidFill>
                <a:srgbClr val="000000"/>
              </a:solidFill>
              <a:ln w="10815" cap="flat">
                <a:noFill/>
                <a:prstDash val="solid"/>
                <a:miter/>
              </a:ln>
            </p:spPr>
            <p:txBody>
              <a:bodyPr rtlCol="0" anchor="ctr"/>
              <a:lstStyle/>
              <a:p>
                <a:endParaRPr lang="en-US">
                  <a:latin typeface="cmr17" panose="020B0500000000000000" pitchFamily="34" charset="0"/>
                </a:endParaRPr>
              </a:p>
            </p:txBody>
          </p:sp>
          <p:sp>
            <p:nvSpPr>
              <p:cNvPr id="36" name="Freeform: Shape 80">
                <a:extLst>
                  <a:ext uri="{FF2B5EF4-FFF2-40B4-BE49-F238E27FC236}">
                    <a16:creationId xmlns:a16="http://schemas.microsoft.com/office/drawing/2014/main" id="{EA5E0E69-4655-D483-83E6-4D3549ED450B}"/>
                  </a:ext>
                </a:extLst>
              </p:cNvPr>
              <p:cNvSpPr/>
              <p:nvPr/>
            </p:nvSpPr>
            <p:spPr>
              <a:xfrm rot="17550601">
                <a:off x="1627664" y="4810275"/>
                <a:ext cx="270317" cy="43268"/>
              </a:xfrm>
              <a:custGeom>
                <a:avLst/>
                <a:gdLst>
                  <a:gd name="connsiteX0" fmla="*/ 0 w 270317"/>
                  <a:gd name="connsiteY0" fmla="*/ 0 h 43268"/>
                  <a:gd name="connsiteX1" fmla="*/ 270317 w 270317"/>
                  <a:gd name="connsiteY1" fmla="*/ 0 h 43268"/>
                  <a:gd name="connsiteX2" fmla="*/ 270317 w 270317"/>
                  <a:gd name="connsiteY2" fmla="*/ 43268 h 43268"/>
                  <a:gd name="connsiteX3" fmla="*/ 0 w 270317"/>
                  <a:gd name="connsiteY3" fmla="*/ 43268 h 43268"/>
                </a:gdLst>
                <a:ahLst/>
                <a:cxnLst>
                  <a:cxn ang="0">
                    <a:pos x="connsiteX0" y="connsiteY0"/>
                  </a:cxn>
                  <a:cxn ang="0">
                    <a:pos x="connsiteX1" y="connsiteY1"/>
                  </a:cxn>
                  <a:cxn ang="0">
                    <a:pos x="connsiteX2" y="connsiteY2"/>
                  </a:cxn>
                  <a:cxn ang="0">
                    <a:pos x="connsiteX3" y="connsiteY3"/>
                  </a:cxn>
                </a:cxnLst>
                <a:rect l="l" t="t" r="r" b="b"/>
                <a:pathLst>
                  <a:path w="270317" h="43268">
                    <a:moveTo>
                      <a:pt x="0" y="0"/>
                    </a:moveTo>
                    <a:lnTo>
                      <a:pt x="270317" y="0"/>
                    </a:lnTo>
                    <a:lnTo>
                      <a:pt x="270317" y="43268"/>
                    </a:lnTo>
                    <a:lnTo>
                      <a:pt x="0" y="43268"/>
                    </a:lnTo>
                    <a:close/>
                  </a:path>
                </a:pathLst>
              </a:custGeom>
              <a:solidFill>
                <a:srgbClr val="000000"/>
              </a:solidFill>
              <a:ln w="10815" cap="flat">
                <a:noFill/>
                <a:prstDash val="solid"/>
                <a:miter/>
              </a:ln>
            </p:spPr>
            <p:txBody>
              <a:bodyPr rtlCol="0" anchor="ctr"/>
              <a:lstStyle/>
              <a:p>
                <a:endParaRPr lang="en-US">
                  <a:latin typeface="cmr17" panose="020B0500000000000000" pitchFamily="34" charset="0"/>
                </a:endParaRPr>
              </a:p>
            </p:txBody>
          </p:sp>
        </p:grpSp>
      </p:grpSp>
      <p:pic>
        <p:nvPicPr>
          <p:cNvPr id="37" name="Graphic 36" descr="Document outline">
            <a:extLst>
              <a:ext uri="{FF2B5EF4-FFF2-40B4-BE49-F238E27FC236}">
                <a16:creationId xmlns:a16="http://schemas.microsoft.com/office/drawing/2014/main" id="{CE3EB8CA-915C-0872-4229-5CC4357DEC9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66835" y="2935750"/>
            <a:ext cx="1146126" cy="1146126"/>
          </a:xfrm>
          <a:prstGeom prst="rect">
            <a:avLst/>
          </a:prstGeom>
        </p:spPr>
      </p:pic>
      <p:pic>
        <p:nvPicPr>
          <p:cNvPr id="38" name="Picture 37" descr="Shape&#10;&#10;Description automatically generated">
            <a:extLst>
              <a:ext uri="{FF2B5EF4-FFF2-40B4-BE49-F238E27FC236}">
                <a16:creationId xmlns:a16="http://schemas.microsoft.com/office/drawing/2014/main" id="{F080122E-0D9D-4A26-A799-46B0241401F6}"/>
              </a:ext>
            </a:extLst>
          </p:cNvPr>
          <p:cNvPicPr>
            <a:picLocks noChangeAspect="1"/>
          </p:cNvPicPr>
          <p:nvPr/>
        </p:nvPicPr>
        <p:blipFill>
          <a:blip r:embed="rId7">
            <a:grayscl/>
            <a:extLst>
              <a:ext uri="{837473B0-CC2E-450A-ABE3-18F120FF3D39}">
                <a1611:picAttrSrcUrl xmlns:a1611="http://schemas.microsoft.com/office/drawing/2016/11/main" r:id="rId8"/>
              </a:ext>
            </a:extLst>
          </a:blip>
          <a:stretch>
            <a:fillRect/>
          </a:stretch>
        </p:blipFill>
        <p:spPr>
          <a:xfrm>
            <a:off x="6731300" y="2514077"/>
            <a:ext cx="804314" cy="630148"/>
          </a:xfrm>
          <a:prstGeom prst="rect">
            <a:avLst/>
          </a:prstGeom>
        </p:spPr>
      </p:pic>
      <p:sp>
        <p:nvSpPr>
          <p:cNvPr id="39" name="Right Arrow 38">
            <a:extLst>
              <a:ext uri="{FF2B5EF4-FFF2-40B4-BE49-F238E27FC236}">
                <a16:creationId xmlns:a16="http://schemas.microsoft.com/office/drawing/2014/main" id="{202AB773-323A-73EE-262A-F1069C7BB05E}"/>
              </a:ext>
            </a:extLst>
          </p:cNvPr>
          <p:cNvSpPr/>
          <p:nvPr/>
        </p:nvSpPr>
        <p:spPr>
          <a:xfrm>
            <a:off x="3166074" y="3560817"/>
            <a:ext cx="534557" cy="1607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D8DFC11-90BB-F985-5C6B-4AF9402D92D1}"/>
                  </a:ext>
                </a:extLst>
              </p:cNvPr>
              <p:cNvSpPr txBox="1"/>
              <p:nvPr/>
            </p:nvSpPr>
            <p:spPr>
              <a:xfrm>
                <a:off x="1795767" y="3947384"/>
                <a:ext cx="1491634" cy="1015663"/>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Program </a:t>
                </a:r>
                <a14:m>
                  <m:oMath xmlns:m="http://schemas.openxmlformats.org/officeDocument/2006/math">
                    <m:r>
                      <a:rPr lang="en-US" sz="2000" b="1" i="1" smtClean="0">
                        <a:latin typeface="Cambria Math" panose="02040503050406030204" pitchFamily="18" charset="0"/>
                        <a:cs typeface="Arial" panose="020B0604020202020204" pitchFamily="34" charset="0"/>
                      </a:rPr>
                      <m:t>𝜼</m:t>
                    </m:r>
                  </m:oMath>
                </a14:m>
                <a:r>
                  <a:rPr lang="en-US" sz="2000" dirty="0">
                    <a:latin typeface="cmr17" panose="020B0500000000000000" pitchFamily="34" charset="0"/>
                    <a:cs typeface="Arial" panose="020B0604020202020204" pitchFamily="34" charset="0"/>
                  </a:rPr>
                  <a:t> with secret input </a:t>
                </a:r>
                <a14:m>
                  <m:oMath xmlns:m="http://schemas.openxmlformats.org/officeDocument/2006/math">
                    <m:r>
                      <m:rPr>
                        <m:sty m:val="p"/>
                      </m:rPr>
                      <a:rPr lang="en-US" sz="2000" b="0" i="0" smtClean="0">
                        <a:latin typeface="Cambria Math" panose="02040503050406030204" pitchFamily="18" charset="0"/>
                        <a:cs typeface="Arial"/>
                      </a:rPr>
                      <m:t>γ</m:t>
                    </m:r>
                  </m:oMath>
                </a14:m>
                <a:endParaRPr lang="en-US" sz="2000" dirty="0">
                  <a:latin typeface="cmr17" panose="020B0500000000000000"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1D8DFC11-90BB-F985-5C6B-4AF9402D92D1}"/>
                  </a:ext>
                </a:extLst>
              </p:cNvPr>
              <p:cNvSpPr txBox="1">
                <a:spLocks noRot="1" noChangeAspect="1" noMove="1" noResize="1" noEditPoints="1" noAdjustHandles="1" noChangeArrowheads="1" noChangeShapeType="1" noTextEdit="1"/>
              </p:cNvSpPr>
              <p:nvPr/>
            </p:nvSpPr>
            <p:spPr>
              <a:xfrm>
                <a:off x="1795767" y="3947384"/>
                <a:ext cx="1491634" cy="1015663"/>
              </a:xfrm>
              <a:prstGeom prst="rect">
                <a:avLst/>
              </a:prstGeom>
              <a:blipFill>
                <a:blip r:embed="rId9"/>
                <a:stretch>
                  <a:fillRect t="-3750" r="-339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B78D2B-EC0A-09E0-57C7-1A7163196BCA}"/>
                  </a:ext>
                </a:extLst>
              </p:cNvPr>
              <p:cNvSpPr txBox="1"/>
              <p:nvPr/>
            </p:nvSpPr>
            <p:spPr>
              <a:xfrm>
                <a:off x="3537571" y="4002990"/>
                <a:ext cx="1293568" cy="400110"/>
              </a:xfrm>
              <a:prstGeom prst="rect">
                <a:avLst/>
              </a:prstGeom>
              <a:noFill/>
            </p:spPr>
            <p:txBody>
              <a:bodyPr wrap="square" lIns="91440" tIns="45720" rIns="91440" bIns="45720" rtlCol="0" anchor="t">
                <a:spAutoFit/>
              </a:bodyPr>
              <a:lstStyle/>
              <a:p>
                <a:pPr algn="ctr"/>
                <a:r>
                  <a:rPr lang="en-US" sz="2000" dirty="0">
                    <a:latin typeface="cmr17" panose="020B0500000000000000" pitchFamily="34" charset="0"/>
                    <a:cs typeface="Arial"/>
                  </a:rPr>
                  <a:t>Trace </a:t>
                </a:r>
                <a14:m>
                  <m:oMath xmlns:m="http://schemas.openxmlformats.org/officeDocument/2006/math">
                    <m:r>
                      <a:rPr lang="en-US" sz="2000" b="0" i="1" smtClean="0">
                        <a:latin typeface="Cambria Math" panose="02040503050406030204" pitchFamily="18" charset="0"/>
                        <a:cs typeface="Arial"/>
                      </a:rPr>
                      <m:t>𝑇</m:t>
                    </m:r>
                  </m:oMath>
                </a14:m>
                <a:endParaRPr lang="en-US" sz="2000" i="1" dirty="0">
                  <a:latin typeface="cmr17" panose="020B0500000000000000" pitchFamily="34" charset="0"/>
                  <a:cs typeface="Arial"/>
                </a:endParaRPr>
              </a:p>
            </p:txBody>
          </p:sp>
        </mc:Choice>
        <mc:Fallback xmlns="">
          <p:sp>
            <p:nvSpPr>
              <p:cNvPr id="41" name="TextBox 40">
                <a:extLst>
                  <a:ext uri="{FF2B5EF4-FFF2-40B4-BE49-F238E27FC236}">
                    <a16:creationId xmlns:a16="http://schemas.microsoft.com/office/drawing/2014/main" id="{76B78D2B-EC0A-09E0-57C7-1A7163196BCA}"/>
                  </a:ext>
                </a:extLst>
              </p:cNvPr>
              <p:cNvSpPr txBox="1">
                <a:spLocks noRot="1" noChangeAspect="1" noMove="1" noResize="1" noEditPoints="1" noAdjustHandles="1" noChangeArrowheads="1" noChangeShapeType="1" noTextEdit="1"/>
              </p:cNvSpPr>
              <p:nvPr/>
            </p:nvSpPr>
            <p:spPr>
              <a:xfrm>
                <a:off x="3537571" y="4002990"/>
                <a:ext cx="1293568" cy="400110"/>
              </a:xfrm>
              <a:prstGeom prst="rect">
                <a:avLst/>
              </a:prstGeom>
              <a:blipFill>
                <a:blip r:embed="rId10"/>
                <a:stretch>
                  <a:fillRect t="-9375"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AA2FE26-CB47-BF04-E4E3-A758DD68564B}"/>
                  </a:ext>
                </a:extLst>
              </p:cNvPr>
              <p:cNvSpPr txBox="1"/>
              <p:nvPr/>
            </p:nvSpPr>
            <p:spPr>
              <a:xfrm>
                <a:off x="8068988" y="2922068"/>
                <a:ext cx="1927550" cy="1015663"/>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Adversary retrieves the secret input </a:t>
                </a:r>
                <a14:m>
                  <m:oMath xmlns:m="http://schemas.openxmlformats.org/officeDocument/2006/math">
                    <m:r>
                      <a:rPr lang="en-US" sz="2000" b="0" i="1" smtClean="0">
                        <a:latin typeface="Cambria Math" panose="02040503050406030204" pitchFamily="18" charset="0"/>
                        <a:cs typeface="Arial"/>
                      </a:rPr>
                      <m:t>𝛾</m:t>
                    </m:r>
                  </m:oMath>
                </a14:m>
                <a:endParaRPr lang="en-US" sz="2000" i="1" dirty="0">
                  <a:latin typeface="cmr17" panose="020B0500000000000000" pitchFamily="34" charset="0"/>
                  <a:cs typeface="Arial" panose="020B0604020202020204" pitchFamily="34" charset="0"/>
                </a:endParaRPr>
              </a:p>
            </p:txBody>
          </p:sp>
        </mc:Choice>
        <mc:Fallback xmlns="">
          <p:sp>
            <p:nvSpPr>
              <p:cNvPr id="42" name="TextBox 41">
                <a:extLst>
                  <a:ext uri="{FF2B5EF4-FFF2-40B4-BE49-F238E27FC236}">
                    <a16:creationId xmlns:a16="http://schemas.microsoft.com/office/drawing/2014/main" id="{AAA2FE26-CB47-BF04-E4E3-A758DD68564B}"/>
                  </a:ext>
                </a:extLst>
              </p:cNvPr>
              <p:cNvSpPr txBox="1">
                <a:spLocks noRot="1" noChangeAspect="1" noMove="1" noResize="1" noEditPoints="1" noAdjustHandles="1" noChangeArrowheads="1" noChangeShapeType="1" noTextEdit="1"/>
              </p:cNvSpPr>
              <p:nvPr/>
            </p:nvSpPr>
            <p:spPr>
              <a:xfrm>
                <a:off x="8068988" y="2922068"/>
                <a:ext cx="1927550" cy="1015663"/>
              </a:xfrm>
              <a:prstGeom prst="rect">
                <a:avLst/>
              </a:prstGeom>
              <a:blipFill>
                <a:blip r:embed="rId11"/>
                <a:stretch>
                  <a:fillRect t="-2439" b="-8537"/>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AA2AC24A-9CD6-DD0B-0429-A11D513C142E}"/>
              </a:ext>
            </a:extLst>
          </p:cNvPr>
          <p:cNvSpPr txBox="1"/>
          <p:nvPr/>
        </p:nvSpPr>
        <p:spPr>
          <a:xfrm>
            <a:off x="6421332" y="3083803"/>
            <a:ext cx="1424251" cy="400110"/>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Adversary</a:t>
            </a:r>
            <a:endParaRPr lang="en-US" sz="2000" i="1" dirty="0">
              <a:latin typeface="cmr17" panose="020B0500000000000000" pitchFamily="34" charset="0"/>
              <a:cs typeface="Arial" panose="020B0604020202020204" pitchFamily="34" charset="0"/>
            </a:endParaRPr>
          </a:p>
        </p:txBody>
      </p:sp>
      <p:pic>
        <p:nvPicPr>
          <p:cNvPr id="44" name="Graphic 43" descr="Key with solid fill">
            <a:extLst>
              <a:ext uri="{FF2B5EF4-FFF2-40B4-BE49-F238E27FC236}">
                <a16:creationId xmlns:a16="http://schemas.microsoft.com/office/drawing/2014/main" id="{8BB45BA9-CB59-C78A-A61B-85795D907AF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70979" y="3383575"/>
            <a:ext cx="519382" cy="519382"/>
          </a:xfrm>
          <a:prstGeom prst="rect">
            <a:avLst/>
          </a:prstGeom>
        </p:spPr>
      </p:pic>
      <p:pic>
        <p:nvPicPr>
          <p:cNvPr id="45" name="Graphic 44" descr="Key with solid fill">
            <a:extLst>
              <a:ext uri="{FF2B5EF4-FFF2-40B4-BE49-F238E27FC236}">
                <a16:creationId xmlns:a16="http://schemas.microsoft.com/office/drawing/2014/main" id="{E0E832F6-E31E-078F-57FE-1E372A4D82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42126" y="2577370"/>
            <a:ext cx="519382" cy="519382"/>
          </a:xfrm>
          <a:prstGeom prst="rect">
            <a:avLst/>
          </a:prstGeom>
        </p:spPr>
      </p:pic>
      <p:pic>
        <p:nvPicPr>
          <p:cNvPr id="46" name="Graphic 45" descr="Key with solid fill">
            <a:extLst>
              <a:ext uri="{FF2B5EF4-FFF2-40B4-BE49-F238E27FC236}">
                <a16:creationId xmlns:a16="http://schemas.microsoft.com/office/drawing/2014/main" id="{158E5B68-8039-C1F2-005A-2F4122130E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34548" y="3497732"/>
            <a:ext cx="333239" cy="333239"/>
          </a:xfrm>
          <a:prstGeom prst="rect">
            <a:avLst/>
          </a:prstGeom>
        </p:spPr>
      </p:pic>
      <p:pic>
        <p:nvPicPr>
          <p:cNvPr id="47" name="Graphic 46" descr="Packing Box Open with solid fill">
            <a:extLst>
              <a:ext uri="{FF2B5EF4-FFF2-40B4-BE49-F238E27FC236}">
                <a16:creationId xmlns:a16="http://schemas.microsoft.com/office/drawing/2014/main" id="{EB786553-9E9C-D13A-5536-7AE150A727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90557" y="4062204"/>
            <a:ext cx="685800" cy="685800"/>
          </a:xfrm>
          <a:prstGeom prst="rect">
            <a:avLst/>
          </a:prstGeom>
        </p:spPr>
      </p:pic>
      <p:sp>
        <p:nvSpPr>
          <p:cNvPr id="48" name="Right Arrow 47">
            <a:extLst>
              <a:ext uri="{FF2B5EF4-FFF2-40B4-BE49-F238E27FC236}">
                <a16:creationId xmlns:a16="http://schemas.microsoft.com/office/drawing/2014/main" id="{0E9E931F-8C85-4303-4A5B-EF20B684F96D}"/>
              </a:ext>
            </a:extLst>
          </p:cNvPr>
          <p:cNvSpPr/>
          <p:nvPr/>
        </p:nvSpPr>
        <p:spPr>
          <a:xfrm>
            <a:off x="7531018" y="4270394"/>
            <a:ext cx="619293" cy="159463"/>
          </a:xfrm>
          <a:prstGeom prst="right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sp>
        <p:nvSpPr>
          <p:cNvPr id="49" name="Right Arrow 48">
            <a:extLst>
              <a:ext uri="{FF2B5EF4-FFF2-40B4-BE49-F238E27FC236}">
                <a16:creationId xmlns:a16="http://schemas.microsoft.com/office/drawing/2014/main" id="{B3D608C2-A16B-C61D-13FC-E3C4D12F1C62}"/>
              </a:ext>
            </a:extLst>
          </p:cNvPr>
          <p:cNvSpPr/>
          <p:nvPr/>
        </p:nvSpPr>
        <p:spPr>
          <a:xfrm>
            <a:off x="7531018" y="2748858"/>
            <a:ext cx="619293" cy="160733"/>
          </a:xfrm>
          <a:prstGeom prst="right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sp>
        <p:nvSpPr>
          <p:cNvPr id="50" name="Right Arrow 49">
            <a:extLst>
              <a:ext uri="{FF2B5EF4-FFF2-40B4-BE49-F238E27FC236}">
                <a16:creationId xmlns:a16="http://schemas.microsoft.com/office/drawing/2014/main" id="{78D06037-466A-33D7-F5C6-1956A458EC50}"/>
              </a:ext>
            </a:extLst>
          </p:cNvPr>
          <p:cNvSpPr/>
          <p:nvPr/>
        </p:nvSpPr>
        <p:spPr>
          <a:xfrm rot="19517109">
            <a:off x="6165935" y="3123960"/>
            <a:ext cx="609510" cy="171713"/>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sp>
        <p:nvSpPr>
          <p:cNvPr id="51" name="Right Arrow 50">
            <a:extLst>
              <a:ext uri="{FF2B5EF4-FFF2-40B4-BE49-F238E27FC236}">
                <a16:creationId xmlns:a16="http://schemas.microsoft.com/office/drawing/2014/main" id="{2A58BB64-513E-EFB8-7857-47C7FE522AAE}"/>
              </a:ext>
            </a:extLst>
          </p:cNvPr>
          <p:cNvSpPr/>
          <p:nvPr/>
        </p:nvSpPr>
        <p:spPr>
          <a:xfrm rot="2305543">
            <a:off x="6144607" y="4091871"/>
            <a:ext cx="673135" cy="187116"/>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sp>
        <p:nvSpPr>
          <p:cNvPr id="52" name="Rectangle 51">
            <a:extLst>
              <a:ext uri="{FF2B5EF4-FFF2-40B4-BE49-F238E27FC236}">
                <a16:creationId xmlns:a16="http://schemas.microsoft.com/office/drawing/2014/main" id="{B4E00B20-6C72-5DAD-52F0-20BCE660CA56}"/>
              </a:ext>
            </a:extLst>
          </p:cNvPr>
          <p:cNvSpPr/>
          <p:nvPr/>
        </p:nvSpPr>
        <p:spPr>
          <a:xfrm>
            <a:off x="4857864" y="2195561"/>
            <a:ext cx="143623" cy="2767486"/>
          </a:xfrm>
          <a:prstGeom prst="rect">
            <a:avLst/>
          </a:prstGeom>
          <a:pattFill prst="wdUpDiag">
            <a:fgClr>
              <a:schemeClr val="bg1"/>
            </a:fgClr>
            <a:bgClr>
              <a:schemeClr val="accent2">
                <a:lumMod val="7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mr17" panose="020B0500000000000000" pitchFamily="34" charset="0"/>
            </a:endParaRPr>
          </a:p>
        </p:txBody>
      </p:sp>
      <p:sp>
        <p:nvSpPr>
          <p:cNvPr id="53" name="Right Arrow 52">
            <a:extLst>
              <a:ext uri="{FF2B5EF4-FFF2-40B4-BE49-F238E27FC236}">
                <a16:creationId xmlns:a16="http://schemas.microsoft.com/office/drawing/2014/main" id="{DF76906C-33CD-5AC2-C9D4-897E35C5E080}"/>
              </a:ext>
            </a:extLst>
          </p:cNvPr>
          <p:cNvSpPr/>
          <p:nvPr/>
        </p:nvSpPr>
        <p:spPr>
          <a:xfrm>
            <a:off x="4611371" y="3409700"/>
            <a:ext cx="711495" cy="4220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F47AAFC-AF62-7724-7A02-CA2C925D3FF2}"/>
                  </a:ext>
                </a:extLst>
              </p:cNvPr>
              <p:cNvSpPr txBox="1"/>
              <p:nvPr/>
            </p:nvSpPr>
            <p:spPr>
              <a:xfrm>
                <a:off x="5213685" y="3301649"/>
                <a:ext cx="1203674" cy="707886"/>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Published Trace</a:t>
                </a:r>
                <a:r>
                  <a:rPr lang="en-US" sz="2000" dirty="0">
                    <a:latin typeface="cmr17" panose="020B0500000000000000" pitchFamily="34" charset="0"/>
                    <a:cs typeface="Arial"/>
                  </a:rPr>
                  <a:t> </a:t>
                </a:r>
                <a14:m>
                  <m:oMath xmlns:m="http://schemas.openxmlformats.org/officeDocument/2006/math">
                    <m:r>
                      <a:rPr lang="en-US" sz="2000" i="1">
                        <a:latin typeface="Cambria Math" panose="02040503050406030204" pitchFamily="18" charset="0"/>
                        <a:cs typeface="Arial"/>
                      </a:rPr>
                      <m:t>𝑇</m:t>
                    </m:r>
                  </m:oMath>
                </a14:m>
                <a:endParaRPr lang="en-US" sz="2000" i="1" dirty="0">
                  <a:latin typeface="cmr17" panose="020B0500000000000000" pitchFamily="34" charset="0"/>
                  <a:cs typeface="Arial" panose="020B0604020202020204" pitchFamily="34" charset="0"/>
                </a:endParaRPr>
              </a:p>
            </p:txBody>
          </p:sp>
        </mc:Choice>
        <mc:Fallback xmlns="">
          <p:sp>
            <p:nvSpPr>
              <p:cNvPr id="54" name="TextBox 53">
                <a:extLst>
                  <a:ext uri="{FF2B5EF4-FFF2-40B4-BE49-F238E27FC236}">
                    <a16:creationId xmlns:a16="http://schemas.microsoft.com/office/drawing/2014/main" id="{FF47AAFC-AF62-7724-7A02-CA2C925D3FF2}"/>
                  </a:ext>
                </a:extLst>
              </p:cNvPr>
              <p:cNvSpPr txBox="1">
                <a:spLocks noRot="1" noChangeAspect="1" noMove="1" noResize="1" noEditPoints="1" noAdjustHandles="1" noChangeArrowheads="1" noChangeShapeType="1" noTextEdit="1"/>
              </p:cNvSpPr>
              <p:nvPr/>
            </p:nvSpPr>
            <p:spPr>
              <a:xfrm>
                <a:off x="5213685" y="3301649"/>
                <a:ext cx="1203674" cy="707886"/>
              </a:xfrm>
              <a:prstGeom prst="rect">
                <a:avLst/>
              </a:prstGeom>
              <a:blipFill>
                <a:blip r:embed="rId16"/>
                <a:stretch>
                  <a:fillRect l="-4167" t="-5357" r="-9375" b="-14286"/>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453783D9-A8D2-069E-E7F1-342E8958AF54}"/>
              </a:ext>
            </a:extLst>
          </p:cNvPr>
          <p:cNvSpPr txBox="1"/>
          <p:nvPr/>
        </p:nvSpPr>
        <p:spPr>
          <a:xfrm>
            <a:off x="5060140" y="2134266"/>
            <a:ext cx="1678665" cy="400110"/>
          </a:xfrm>
          <a:prstGeom prst="rect">
            <a:avLst/>
          </a:prstGeom>
          <a:noFill/>
        </p:spPr>
        <p:txBody>
          <a:bodyPr wrap="none" rtlCol="0">
            <a:spAutoFit/>
          </a:bodyPr>
          <a:lstStyle/>
          <a:p>
            <a:r>
              <a:rPr lang="en-US" sz="2000" b="1" dirty="0">
                <a:latin typeface="cmr17" panose="020B0500000000000000" pitchFamily="34" charset="0"/>
              </a:rPr>
              <a:t>Public domain</a:t>
            </a:r>
          </a:p>
        </p:txBody>
      </p:sp>
      <p:sp>
        <p:nvSpPr>
          <p:cNvPr id="57" name="TextBox 56">
            <a:extLst>
              <a:ext uri="{FF2B5EF4-FFF2-40B4-BE49-F238E27FC236}">
                <a16:creationId xmlns:a16="http://schemas.microsoft.com/office/drawing/2014/main" id="{75B3B234-060E-F444-64AE-97DF3EF80BA6}"/>
              </a:ext>
            </a:extLst>
          </p:cNvPr>
          <p:cNvSpPr txBox="1"/>
          <p:nvPr/>
        </p:nvSpPr>
        <p:spPr>
          <a:xfrm>
            <a:off x="1616607" y="2128768"/>
            <a:ext cx="3151825" cy="400110"/>
          </a:xfrm>
          <a:prstGeom prst="rect">
            <a:avLst/>
          </a:prstGeom>
          <a:noFill/>
        </p:spPr>
        <p:txBody>
          <a:bodyPr wrap="none" rtlCol="0">
            <a:spAutoFit/>
          </a:bodyPr>
          <a:lstStyle/>
          <a:p>
            <a:r>
              <a:rPr lang="en-US" sz="2000" b="1" dirty="0">
                <a:latin typeface="cmr17" panose="020B0500000000000000" pitchFamily="34" charset="0"/>
              </a:rPr>
              <a:t>Programmer - Private access</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34CF1BB-C030-22C2-50E1-25862A623CF8}"/>
                  </a:ext>
                </a:extLst>
              </p:cNvPr>
              <p:cNvSpPr txBox="1"/>
              <p:nvPr/>
            </p:nvSpPr>
            <p:spPr>
              <a:xfrm>
                <a:off x="6307584" y="4762520"/>
                <a:ext cx="1651745" cy="707886"/>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Simulator processes </a:t>
                </a:r>
                <a14:m>
                  <m:oMath xmlns:m="http://schemas.openxmlformats.org/officeDocument/2006/math">
                    <m:r>
                      <a:rPr lang="en-US" sz="2000" i="1" smtClean="0">
                        <a:latin typeface="Cambria Math" panose="02040503050406030204" pitchFamily="18" charset="0"/>
                        <a:cs typeface="Arial"/>
                      </a:rPr>
                      <m:t>𝑇</m:t>
                    </m:r>
                  </m:oMath>
                </a14:m>
                <a:endParaRPr lang="en-US" sz="2000" i="1" dirty="0">
                  <a:latin typeface="cmr17" panose="020B0500000000000000" pitchFamily="34" charset="0"/>
                  <a:cs typeface="Arial" panose="020B0604020202020204" pitchFamily="34" charset="0"/>
                </a:endParaRPr>
              </a:p>
            </p:txBody>
          </p:sp>
        </mc:Choice>
        <mc:Fallback xmlns="">
          <p:sp>
            <p:nvSpPr>
              <p:cNvPr id="59" name="TextBox 58">
                <a:extLst>
                  <a:ext uri="{FF2B5EF4-FFF2-40B4-BE49-F238E27FC236}">
                    <a16:creationId xmlns:a16="http://schemas.microsoft.com/office/drawing/2014/main" id="{234CF1BB-C030-22C2-50E1-25862A623CF8}"/>
                  </a:ext>
                </a:extLst>
              </p:cNvPr>
              <p:cNvSpPr txBox="1">
                <a:spLocks noRot="1" noChangeAspect="1" noMove="1" noResize="1" noEditPoints="1" noAdjustHandles="1" noChangeArrowheads="1" noChangeShapeType="1" noTextEdit="1"/>
              </p:cNvSpPr>
              <p:nvPr/>
            </p:nvSpPr>
            <p:spPr>
              <a:xfrm>
                <a:off x="6307584" y="4762520"/>
                <a:ext cx="1651745" cy="707886"/>
              </a:xfrm>
              <a:prstGeom prst="rect">
                <a:avLst/>
              </a:prstGeom>
              <a:blipFill>
                <a:blip r:embed="rId17"/>
                <a:stretch>
                  <a:fillRect t="-3509" b="-14035"/>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9EA40EDD-4920-04DF-5F52-128278AD4EAC}"/>
              </a:ext>
            </a:extLst>
          </p:cNvPr>
          <p:cNvSpPr txBox="1"/>
          <p:nvPr/>
        </p:nvSpPr>
        <p:spPr>
          <a:xfrm>
            <a:off x="8170538" y="4009535"/>
            <a:ext cx="1724449" cy="1323439"/>
          </a:xfrm>
          <a:prstGeom prst="rect">
            <a:avLst/>
          </a:prstGeom>
          <a:noFill/>
        </p:spPr>
        <p:txBody>
          <a:bodyPr wrap="square" rtlCol="0">
            <a:spAutoFit/>
          </a:bodyPr>
          <a:lstStyle/>
          <a:p>
            <a:pPr algn="ctr"/>
            <a:r>
              <a:rPr lang="en-US" sz="2000" b="1" dirty="0">
                <a:latin typeface="cmr17" panose="020B0500000000000000" pitchFamily="34" charset="0"/>
                <a:cs typeface="Arial" panose="020B0604020202020204" pitchFamily="34" charset="0"/>
              </a:rPr>
              <a:t>Performance</a:t>
            </a:r>
            <a:r>
              <a:rPr lang="en-US" sz="2000" dirty="0">
                <a:latin typeface="cmr17" panose="020B0500000000000000" pitchFamily="34" charset="0"/>
                <a:cs typeface="Arial" panose="020B0604020202020204" pitchFamily="34" charset="0"/>
              </a:rPr>
              <a:t> System_1 = 1X</a:t>
            </a:r>
          </a:p>
          <a:p>
            <a:pPr algn="ctr"/>
            <a:r>
              <a:rPr lang="en-US" sz="2000" dirty="0">
                <a:latin typeface="cmr17" panose="020B0500000000000000" pitchFamily="34" charset="0"/>
                <a:cs typeface="Arial" panose="020B0604020202020204" pitchFamily="34" charset="0"/>
              </a:rPr>
              <a:t>System_2 = 5X</a:t>
            </a:r>
          </a:p>
          <a:p>
            <a:pPr algn="ctr"/>
            <a:r>
              <a:rPr lang="en-US" sz="2000" dirty="0">
                <a:latin typeface="cmr17" panose="020B0500000000000000" pitchFamily="34" charset="0"/>
                <a:cs typeface="Arial" panose="020B0604020202020204" pitchFamily="34" charset="0"/>
              </a:rPr>
              <a:t>System_3 = 3X</a:t>
            </a:r>
          </a:p>
        </p:txBody>
      </p:sp>
      <p:sp>
        <p:nvSpPr>
          <p:cNvPr id="64" name="Footer Placeholder 63">
            <a:extLst>
              <a:ext uri="{FF2B5EF4-FFF2-40B4-BE49-F238E27FC236}">
                <a16:creationId xmlns:a16="http://schemas.microsoft.com/office/drawing/2014/main" id="{7D2FF8BB-EC28-9598-4E8C-D5424BE45780}"/>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65" name="Slide Number Placeholder 64">
            <a:extLst>
              <a:ext uri="{FF2B5EF4-FFF2-40B4-BE49-F238E27FC236}">
                <a16:creationId xmlns:a16="http://schemas.microsoft.com/office/drawing/2014/main" id="{0F8A419D-50B8-7356-E9F5-68BF58995D22}"/>
              </a:ext>
            </a:extLst>
          </p:cNvPr>
          <p:cNvSpPr>
            <a:spLocks noGrp="1"/>
          </p:cNvSpPr>
          <p:nvPr>
            <p:ph type="sldNum" sz="quarter" idx="12"/>
          </p:nvPr>
        </p:nvSpPr>
        <p:spPr/>
        <p:txBody>
          <a:bodyPr/>
          <a:lstStyle/>
          <a:p>
            <a:fld id="{336066B3-E7BA-2E47-AC3D-47A3C6D99DFD}" type="slidenum">
              <a:rPr lang="en-US" smtClean="0"/>
              <a:t>4</a:t>
            </a:fld>
            <a:endParaRPr lang="en-US"/>
          </a:p>
        </p:txBody>
      </p:sp>
    </p:spTree>
    <p:extLst>
      <p:ext uri="{BB962C8B-B14F-4D97-AF65-F5344CB8AC3E}">
        <p14:creationId xmlns:p14="http://schemas.microsoft.com/office/powerpoint/2010/main" val="427872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8" grpId="0" animBg="1"/>
      <p:bldP spid="49" grpId="0" animBg="1"/>
      <p:bldP spid="50" grpId="0" animBg="1"/>
      <p:bldP spid="51" grpId="0" animBg="1"/>
      <p:bldP spid="53" grpId="0" animBg="1"/>
      <p:bldP spid="54" grpId="0"/>
      <p:bldP spid="56"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7E21-8213-896F-8359-53EECF34DA4A}"/>
              </a:ext>
            </a:extLst>
          </p:cNvPr>
          <p:cNvSpPr>
            <a:spLocks noGrp="1"/>
          </p:cNvSpPr>
          <p:nvPr>
            <p:ph type="title"/>
          </p:nvPr>
        </p:nvSpPr>
        <p:spPr/>
        <p:txBody>
          <a:bodyPr/>
          <a:lstStyle/>
          <a:p>
            <a:r>
              <a:rPr lang="en-US" dirty="0"/>
              <a:t>Trace Structure</a:t>
            </a:r>
          </a:p>
        </p:txBody>
      </p:sp>
      <p:sp>
        <p:nvSpPr>
          <p:cNvPr id="3" name="Content Placeholder 2">
            <a:extLst>
              <a:ext uri="{FF2B5EF4-FFF2-40B4-BE49-F238E27FC236}">
                <a16:creationId xmlns:a16="http://schemas.microsoft.com/office/drawing/2014/main" id="{32E262E2-EA29-323F-C336-D4C610E221E0}"/>
              </a:ext>
            </a:extLst>
          </p:cNvPr>
          <p:cNvSpPr>
            <a:spLocks noGrp="1"/>
          </p:cNvSpPr>
          <p:nvPr>
            <p:ph idx="1"/>
          </p:nvPr>
        </p:nvSpPr>
        <p:spPr>
          <a:xfrm>
            <a:off x="838200" y="1825625"/>
            <a:ext cx="7281672" cy="4351338"/>
          </a:xfrm>
        </p:spPr>
        <p:txBody>
          <a:bodyPr>
            <a:normAutofit/>
          </a:bodyPr>
          <a:lstStyle/>
          <a:p>
            <a:r>
              <a:rPr lang="en-US" dirty="0"/>
              <a:t>Trace T is a sequence of memory accesses such that </a:t>
            </a:r>
            <a:r>
              <a:rPr lang="en-US" i="1" dirty="0"/>
              <a:t>T  = {(a</a:t>
            </a:r>
            <a:r>
              <a:rPr lang="en-US" i="1" baseline="-25000" dirty="0"/>
              <a:t>1</a:t>
            </a:r>
            <a:r>
              <a:rPr lang="en-US" i="1" dirty="0"/>
              <a:t>,v</a:t>
            </a:r>
            <a:r>
              <a:rPr lang="en-US" i="1" baseline="-25000" dirty="0"/>
              <a:t>1</a:t>
            </a:r>
            <a:r>
              <a:rPr lang="en-US" i="1" dirty="0"/>
              <a:t>,s</a:t>
            </a:r>
            <a:r>
              <a:rPr lang="en-US" i="1" baseline="-25000" dirty="0"/>
              <a:t>1</a:t>
            </a:r>
            <a:r>
              <a:rPr lang="en-US" i="1" dirty="0"/>
              <a:t>), … ,(</a:t>
            </a:r>
            <a:r>
              <a:rPr lang="en-US" i="1" dirty="0" err="1"/>
              <a:t>a</a:t>
            </a:r>
            <a:r>
              <a:rPr lang="en-US" i="1" baseline="-25000" dirty="0" err="1"/>
              <a:t>n</a:t>
            </a:r>
            <a:r>
              <a:rPr lang="en-US" i="1" dirty="0" err="1"/>
              <a:t>,v</a:t>
            </a:r>
            <a:r>
              <a:rPr lang="en-US" i="1" baseline="-25000" dirty="0" err="1"/>
              <a:t>n</a:t>
            </a:r>
            <a:r>
              <a:rPr lang="en-US" i="1" dirty="0" err="1"/>
              <a:t>,s</a:t>
            </a:r>
            <a:r>
              <a:rPr lang="en-US" i="1" baseline="-25000" dirty="0" err="1"/>
              <a:t>n</a:t>
            </a:r>
            <a:r>
              <a:rPr lang="en-US" i="1" dirty="0"/>
              <a:t>)}</a:t>
            </a:r>
            <a:r>
              <a:rPr lang="en-US" dirty="0"/>
              <a:t>, where</a:t>
            </a:r>
          </a:p>
          <a:p>
            <a:pPr lvl="1"/>
            <a:r>
              <a:rPr lang="en-US" dirty="0"/>
              <a:t>a</a:t>
            </a:r>
            <a:r>
              <a:rPr lang="en-US" baseline="-25000" dirty="0"/>
              <a:t>i</a:t>
            </a:r>
            <a:r>
              <a:rPr lang="en-US" dirty="0"/>
              <a:t> ϵ {load/store}</a:t>
            </a:r>
          </a:p>
          <a:p>
            <a:pPr lvl="1"/>
            <a:r>
              <a:rPr lang="en-US" dirty="0"/>
              <a:t>v</a:t>
            </a:r>
            <a:r>
              <a:rPr lang="en-US" baseline="-25000" dirty="0"/>
              <a:t>i</a:t>
            </a:r>
            <a:r>
              <a:rPr lang="en-US" dirty="0"/>
              <a:t> = virtual memory address</a:t>
            </a:r>
          </a:p>
          <a:p>
            <a:pPr lvl="1"/>
            <a:r>
              <a:rPr lang="en-US" dirty="0" err="1"/>
              <a:t>s</a:t>
            </a:r>
            <a:r>
              <a:rPr lang="en-US" baseline="-25000" dirty="0" err="1"/>
              <a:t>i</a:t>
            </a:r>
            <a:r>
              <a:rPr lang="en-US" dirty="0"/>
              <a:t> = size of access</a:t>
            </a:r>
          </a:p>
          <a:p>
            <a:endParaRPr lang="en-US" dirty="0"/>
          </a:p>
        </p:txBody>
      </p:sp>
      <p:sp>
        <p:nvSpPr>
          <p:cNvPr id="4" name="TextBox 3">
            <a:extLst>
              <a:ext uri="{FF2B5EF4-FFF2-40B4-BE49-F238E27FC236}">
                <a16:creationId xmlns:a16="http://schemas.microsoft.com/office/drawing/2014/main" id="{283E7B66-4249-F44F-EB70-055CB2A97E5F}"/>
              </a:ext>
            </a:extLst>
          </p:cNvPr>
          <p:cNvSpPr txBox="1"/>
          <p:nvPr/>
        </p:nvSpPr>
        <p:spPr>
          <a:xfrm>
            <a:off x="9447915" y="3160891"/>
            <a:ext cx="1622945" cy="369332"/>
          </a:xfrm>
          <a:prstGeom prst="rect">
            <a:avLst/>
          </a:prstGeom>
          <a:noFill/>
        </p:spPr>
        <p:txBody>
          <a:bodyPr wrap="none" rtlCol="0">
            <a:spAutoFit/>
          </a:bodyPr>
          <a:lstStyle/>
          <a:p>
            <a:pPr algn="ctr"/>
            <a:r>
              <a:rPr lang="en-US" dirty="0"/>
              <a:t>Sample Trace </a:t>
            </a:r>
          </a:p>
        </p:txBody>
      </p:sp>
      <p:sp>
        <p:nvSpPr>
          <p:cNvPr id="5" name="TextBox 4">
            <a:extLst>
              <a:ext uri="{FF2B5EF4-FFF2-40B4-BE49-F238E27FC236}">
                <a16:creationId xmlns:a16="http://schemas.microsoft.com/office/drawing/2014/main" id="{931D5B38-38EF-A9FF-5CED-513A86047895}"/>
              </a:ext>
            </a:extLst>
          </p:cNvPr>
          <p:cNvSpPr txBox="1"/>
          <p:nvPr/>
        </p:nvSpPr>
        <p:spPr>
          <a:xfrm>
            <a:off x="9075250" y="1825625"/>
            <a:ext cx="2368277" cy="1200329"/>
          </a:xfrm>
          <a:prstGeom prst="rect">
            <a:avLst/>
          </a:prstGeom>
          <a:solidFill>
            <a:schemeClr val="tx1"/>
          </a:solidFill>
          <a:ln>
            <a:solidFill>
              <a:schemeClr val="tx1"/>
            </a:solidFill>
          </a:ln>
        </p:spPr>
        <p:txBody>
          <a:bodyPr wrap="none" rtlCol="0">
            <a:spAutoFit/>
          </a:bodyPr>
          <a:lstStyle/>
          <a:p>
            <a:r>
              <a:rPr lang="en-US" dirty="0">
                <a:solidFill>
                  <a:schemeClr val="accent3">
                    <a:lumMod val="60000"/>
                    <a:lumOff val="40000"/>
                  </a:schemeClr>
                </a:solidFill>
                <a:latin typeface="Calibri" panose="020F0502020204030204" pitchFamily="34" charset="0"/>
                <a:cs typeface="Calibri" panose="020F0502020204030204" pitchFamily="34" charset="0"/>
              </a:rPr>
              <a:t>Load  0x7fff47bac208 4</a:t>
            </a:r>
          </a:p>
          <a:p>
            <a:r>
              <a:rPr lang="en-US" dirty="0">
                <a:solidFill>
                  <a:schemeClr val="accent3">
                    <a:lumMod val="60000"/>
                    <a:lumOff val="40000"/>
                  </a:schemeClr>
                </a:solidFill>
                <a:latin typeface="Calibri" panose="020F0502020204030204" pitchFamily="34" charset="0"/>
                <a:cs typeface="Calibri" panose="020F0502020204030204" pitchFamily="34" charset="0"/>
              </a:rPr>
              <a:t>Load 0x7fff47bac270 4</a:t>
            </a:r>
          </a:p>
          <a:p>
            <a:r>
              <a:rPr lang="en-US" dirty="0">
                <a:solidFill>
                  <a:schemeClr val="accent3">
                    <a:lumMod val="60000"/>
                    <a:lumOff val="40000"/>
                  </a:schemeClr>
                </a:solidFill>
                <a:latin typeface="Calibri" panose="020F0502020204030204" pitchFamily="34" charset="0"/>
                <a:cs typeface="Calibri" panose="020F0502020204030204" pitchFamily="34" charset="0"/>
              </a:rPr>
              <a:t>Load 0x401260 8</a:t>
            </a:r>
          </a:p>
          <a:p>
            <a:r>
              <a:rPr lang="en-US" dirty="0">
                <a:solidFill>
                  <a:schemeClr val="accent3">
                    <a:lumMod val="60000"/>
                    <a:lumOff val="40000"/>
                  </a:schemeClr>
                </a:solidFill>
                <a:latin typeface="Calibri" panose="020F0502020204030204" pitchFamily="34" charset="0"/>
                <a:cs typeface="Calibri" panose="020F0502020204030204" pitchFamily="34" charset="0"/>
              </a:rPr>
              <a:t>Store 0x7fff47bac270 4</a:t>
            </a:r>
          </a:p>
        </p:txBody>
      </p:sp>
      <p:sp>
        <p:nvSpPr>
          <p:cNvPr id="7" name="Footer Placeholder 6">
            <a:extLst>
              <a:ext uri="{FF2B5EF4-FFF2-40B4-BE49-F238E27FC236}">
                <a16:creationId xmlns:a16="http://schemas.microsoft.com/office/drawing/2014/main" id="{492A3EF8-98F7-6247-E16D-20B02BA7DF1F}"/>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8" name="Slide Number Placeholder 7">
            <a:extLst>
              <a:ext uri="{FF2B5EF4-FFF2-40B4-BE49-F238E27FC236}">
                <a16:creationId xmlns:a16="http://schemas.microsoft.com/office/drawing/2014/main" id="{85F41835-A442-20FC-09FE-CD83030212B0}"/>
              </a:ext>
            </a:extLst>
          </p:cNvPr>
          <p:cNvSpPr>
            <a:spLocks noGrp="1"/>
          </p:cNvSpPr>
          <p:nvPr>
            <p:ph type="sldNum" sz="quarter" idx="12"/>
          </p:nvPr>
        </p:nvSpPr>
        <p:spPr/>
        <p:txBody>
          <a:bodyPr/>
          <a:lstStyle/>
          <a:p>
            <a:fld id="{336066B3-E7BA-2E47-AC3D-47A3C6D99DFD}" type="slidenum">
              <a:rPr lang="en-US" smtClean="0"/>
              <a:t>5</a:t>
            </a:fld>
            <a:endParaRPr lang="en-US"/>
          </a:p>
        </p:txBody>
      </p:sp>
      <p:sp>
        <p:nvSpPr>
          <p:cNvPr id="9" name="TextBox 8">
            <a:extLst>
              <a:ext uri="{FF2B5EF4-FFF2-40B4-BE49-F238E27FC236}">
                <a16:creationId xmlns:a16="http://schemas.microsoft.com/office/drawing/2014/main" id="{EB8820F6-9F08-B21C-3D4D-A54A8C8BDD52}"/>
              </a:ext>
            </a:extLst>
          </p:cNvPr>
          <p:cNvSpPr txBox="1"/>
          <p:nvPr/>
        </p:nvSpPr>
        <p:spPr>
          <a:xfrm>
            <a:off x="2444520" y="5239147"/>
            <a:ext cx="7302961" cy="612934"/>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3000" dirty="0">
                <a:latin typeface="Palatino Linotype" panose="02040502050505030304" pitchFamily="18" charset="0"/>
              </a:rPr>
              <a:t>Can we infer information about </a:t>
            </a:r>
            <a:r>
              <a:rPr lang="en-US" sz="3000" dirty="0"/>
              <a:t>𝛾 from </a:t>
            </a:r>
            <a:r>
              <a:rPr lang="en-US" sz="3000" i="1" dirty="0"/>
              <a:t>T</a:t>
            </a:r>
            <a:r>
              <a:rPr lang="en-US" sz="3000" dirty="0">
                <a:latin typeface="Palatino Linotype" panose="02040502050505030304" pitchFamily="18" charset="0"/>
              </a:rPr>
              <a:t>?</a:t>
            </a:r>
          </a:p>
        </p:txBody>
      </p:sp>
    </p:spTree>
    <p:extLst>
      <p:ext uri="{BB962C8B-B14F-4D97-AF65-F5344CB8AC3E}">
        <p14:creationId xmlns:p14="http://schemas.microsoft.com/office/powerpoint/2010/main" val="239319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C482-BE90-F55B-EDBC-576767DC08E5}"/>
              </a:ext>
            </a:extLst>
          </p:cNvPr>
          <p:cNvSpPr>
            <a:spLocks noGrp="1"/>
          </p:cNvSpPr>
          <p:nvPr>
            <p:ph type="title"/>
          </p:nvPr>
        </p:nvSpPr>
        <p:spPr/>
        <p:txBody>
          <a:bodyPr/>
          <a:lstStyle/>
          <a:p>
            <a:r>
              <a:rPr lang="en-US" dirty="0"/>
              <a:t>Exploitable Information in Traces</a:t>
            </a:r>
          </a:p>
        </p:txBody>
      </p:sp>
      <p:sp>
        <p:nvSpPr>
          <p:cNvPr id="3" name="Content Placeholder 2">
            <a:extLst>
              <a:ext uri="{FF2B5EF4-FFF2-40B4-BE49-F238E27FC236}">
                <a16:creationId xmlns:a16="http://schemas.microsoft.com/office/drawing/2014/main" id="{4E317BE7-7E93-7AC9-66FC-47CA14DF2CF0}"/>
              </a:ext>
            </a:extLst>
          </p:cNvPr>
          <p:cNvSpPr>
            <a:spLocks noGrp="1"/>
          </p:cNvSpPr>
          <p:nvPr>
            <p:ph idx="1"/>
          </p:nvPr>
        </p:nvSpPr>
        <p:spPr/>
        <p:txBody>
          <a:bodyPr/>
          <a:lstStyle/>
          <a:p>
            <a:r>
              <a:rPr lang="en-US" dirty="0"/>
              <a:t>Not all traces have a secret key(𝛾)</a:t>
            </a:r>
          </a:p>
          <a:p>
            <a:r>
              <a:rPr lang="en-US" dirty="0"/>
              <a:t>Utility-oriented traces often have large input data – which is proprietary but harder to extract, unlike a key</a:t>
            </a:r>
          </a:p>
          <a:p>
            <a:r>
              <a:rPr lang="en-US" dirty="0"/>
              <a:t>Information from memory traces :</a:t>
            </a:r>
          </a:p>
          <a:p>
            <a:pPr lvl="1"/>
            <a:r>
              <a:rPr lang="en-US" dirty="0"/>
              <a:t>Absolute address values</a:t>
            </a:r>
          </a:p>
          <a:p>
            <a:pPr lvl="2"/>
            <a:r>
              <a:rPr lang="en-US" dirty="0"/>
              <a:t>Is directly related to input</a:t>
            </a:r>
          </a:p>
          <a:p>
            <a:pPr lvl="2"/>
            <a:r>
              <a:rPr lang="en-US" dirty="0"/>
              <a:t>Might reveal information about underlying system on which trace was generated.</a:t>
            </a:r>
          </a:p>
          <a:p>
            <a:pPr lvl="1"/>
            <a:r>
              <a:rPr lang="en-US" dirty="0"/>
              <a:t>Temporal and spatial patterns which can indirectly lead to input(𝛾)</a:t>
            </a:r>
          </a:p>
        </p:txBody>
      </p:sp>
      <p:sp>
        <p:nvSpPr>
          <p:cNvPr id="4" name="Footer Placeholder 3">
            <a:extLst>
              <a:ext uri="{FF2B5EF4-FFF2-40B4-BE49-F238E27FC236}">
                <a16:creationId xmlns:a16="http://schemas.microsoft.com/office/drawing/2014/main" id="{734A70E7-E963-95D7-FFF2-26ECE600D0DE}"/>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5" name="Slide Number Placeholder 4">
            <a:extLst>
              <a:ext uri="{FF2B5EF4-FFF2-40B4-BE49-F238E27FC236}">
                <a16:creationId xmlns:a16="http://schemas.microsoft.com/office/drawing/2014/main" id="{2EC4A591-C519-C778-AAE7-25DB4F3ADA3A}"/>
              </a:ext>
            </a:extLst>
          </p:cNvPr>
          <p:cNvSpPr>
            <a:spLocks noGrp="1"/>
          </p:cNvSpPr>
          <p:nvPr>
            <p:ph type="sldNum" sz="quarter" idx="12"/>
          </p:nvPr>
        </p:nvSpPr>
        <p:spPr/>
        <p:txBody>
          <a:bodyPr/>
          <a:lstStyle/>
          <a:p>
            <a:fld id="{336066B3-E7BA-2E47-AC3D-47A3C6D99DFD}" type="slidenum">
              <a:rPr lang="en-US" smtClean="0"/>
              <a:t>6</a:t>
            </a:fld>
            <a:endParaRPr lang="en-US"/>
          </a:p>
        </p:txBody>
      </p:sp>
    </p:spTree>
    <p:extLst>
      <p:ext uri="{BB962C8B-B14F-4D97-AF65-F5344CB8AC3E}">
        <p14:creationId xmlns:p14="http://schemas.microsoft.com/office/powerpoint/2010/main" val="55151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1986F0-01DF-5C78-82D3-CEF66A0FA599}"/>
              </a:ext>
            </a:extLst>
          </p:cNvPr>
          <p:cNvSpPr txBox="1"/>
          <p:nvPr/>
        </p:nvSpPr>
        <p:spPr>
          <a:xfrm>
            <a:off x="2298301" y="5206445"/>
            <a:ext cx="1932324" cy="369332"/>
          </a:xfrm>
          <a:prstGeom prst="rect">
            <a:avLst/>
          </a:prstGeom>
          <a:noFill/>
        </p:spPr>
        <p:txBody>
          <a:bodyPr wrap="square" rtlCol="0">
            <a:spAutoFit/>
          </a:bodyPr>
          <a:lstStyle/>
          <a:p>
            <a:r>
              <a:rPr lang="en-US" dirty="0">
                <a:latin typeface="Palatino Linotype" panose="02040502050505030304" pitchFamily="18" charset="0"/>
              </a:rPr>
              <a:t>Trace Wringing</a:t>
            </a:r>
            <a:r>
              <a:rPr lang="en-US" baseline="30000" dirty="0">
                <a:latin typeface="Palatino Linotype" panose="02040502050505030304" pitchFamily="18" charset="0"/>
              </a:rPr>
              <a:t>[4]</a:t>
            </a:r>
          </a:p>
        </p:txBody>
      </p:sp>
      <p:sp>
        <p:nvSpPr>
          <p:cNvPr id="2" name="Title 1">
            <a:extLst>
              <a:ext uri="{FF2B5EF4-FFF2-40B4-BE49-F238E27FC236}">
                <a16:creationId xmlns:a16="http://schemas.microsoft.com/office/drawing/2014/main" id="{93F34825-D706-330D-C6CB-E37FF9A62399}"/>
              </a:ext>
            </a:extLst>
          </p:cNvPr>
          <p:cNvSpPr>
            <a:spLocks noGrp="1"/>
          </p:cNvSpPr>
          <p:nvPr>
            <p:ph type="title"/>
          </p:nvPr>
        </p:nvSpPr>
        <p:spPr/>
        <p:txBody>
          <a:bodyPr/>
          <a:lstStyle/>
          <a:p>
            <a:r>
              <a:rPr lang="en-US" dirty="0"/>
              <a:t>Security vs Utility of traces</a:t>
            </a:r>
          </a:p>
        </p:txBody>
      </p:sp>
      <p:sp>
        <p:nvSpPr>
          <p:cNvPr id="30" name="Content Placeholder 29">
            <a:extLst>
              <a:ext uri="{FF2B5EF4-FFF2-40B4-BE49-F238E27FC236}">
                <a16:creationId xmlns:a16="http://schemas.microsoft.com/office/drawing/2014/main" id="{3C8CC2E6-799B-0BFE-B5BB-635221A3107F}"/>
              </a:ext>
            </a:extLst>
          </p:cNvPr>
          <p:cNvSpPr>
            <a:spLocks noGrp="1"/>
          </p:cNvSpPr>
          <p:nvPr>
            <p:ph sz="half" idx="2"/>
          </p:nvPr>
        </p:nvSpPr>
        <p:spPr>
          <a:xfrm>
            <a:off x="6172200" y="2458995"/>
            <a:ext cx="5181600" cy="3717968"/>
          </a:xfrm>
        </p:spPr>
        <p:txBody>
          <a:bodyPr/>
          <a:lstStyle/>
          <a:p>
            <a:r>
              <a:rPr lang="en-US" dirty="0"/>
              <a:t>Retain features important for architectural optimization</a:t>
            </a:r>
          </a:p>
          <a:p>
            <a:r>
              <a:rPr lang="en-US" dirty="0"/>
              <a:t>Hide parts of the trace that may be sensitive</a:t>
            </a:r>
          </a:p>
          <a:p>
            <a:endParaRPr lang="en-US" dirty="0"/>
          </a:p>
          <a:p>
            <a:endParaRPr lang="en-US" dirty="0"/>
          </a:p>
        </p:txBody>
      </p:sp>
      <p:cxnSp>
        <p:nvCxnSpPr>
          <p:cNvPr id="7" name="Straight Arrow Connector 6">
            <a:extLst>
              <a:ext uri="{FF2B5EF4-FFF2-40B4-BE49-F238E27FC236}">
                <a16:creationId xmlns:a16="http://schemas.microsoft.com/office/drawing/2014/main" id="{A0ECBD04-0137-BF5B-32A4-B9742C1C38AB}"/>
              </a:ext>
            </a:extLst>
          </p:cNvPr>
          <p:cNvCxnSpPr/>
          <p:nvPr/>
        </p:nvCxnSpPr>
        <p:spPr>
          <a:xfrm flipV="1">
            <a:off x="1328928" y="2633472"/>
            <a:ext cx="0" cy="31943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8FE978EB-5A68-F85E-3FF1-3219DD1DC668}"/>
              </a:ext>
            </a:extLst>
          </p:cNvPr>
          <p:cNvCxnSpPr>
            <a:cxnSpLocks/>
          </p:cNvCxnSpPr>
          <p:nvPr/>
        </p:nvCxnSpPr>
        <p:spPr>
          <a:xfrm>
            <a:off x="1328928" y="5827776"/>
            <a:ext cx="3645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Oval 13">
            <a:extLst>
              <a:ext uri="{FF2B5EF4-FFF2-40B4-BE49-F238E27FC236}">
                <a16:creationId xmlns:a16="http://schemas.microsoft.com/office/drawing/2014/main" id="{336DCBD7-3E24-2B33-B198-37CDA7C7578C}"/>
              </a:ext>
            </a:extLst>
          </p:cNvPr>
          <p:cNvSpPr/>
          <p:nvPr/>
        </p:nvSpPr>
        <p:spPr>
          <a:xfrm>
            <a:off x="1670304" y="2865120"/>
            <a:ext cx="134112" cy="146304"/>
          </a:xfrm>
          <a:prstGeom prst="ellipse">
            <a:avLst/>
          </a:prstGeom>
          <a:solidFill>
            <a:srgbClr val="153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15" name="Oval 14">
            <a:extLst>
              <a:ext uri="{FF2B5EF4-FFF2-40B4-BE49-F238E27FC236}">
                <a16:creationId xmlns:a16="http://schemas.microsoft.com/office/drawing/2014/main" id="{58D49E14-3C8A-D129-9048-3B8A3DC83471}"/>
              </a:ext>
            </a:extLst>
          </p:cNvPr>
          <p:cNvSpPr/>
          <p:nvPr/>
        </p:nvSpPr>
        <p:spPr>
          <a:xfrm>
            <a:off x="4140536" y="5455920"/>
            <a:ext cx="134112" cy="146304"/>
          </a:xfrm>
          <a:prstGeom prst="ellipse">
            <a:avLst/>
          </a:prstGeom>
          <a:solidFill>
            <a:srgbClr val="153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16" name="Oval 15">
            <a:extLst>
              <a:ext uri="{FF2B5EF4-FFF2-40B4-BE49-F238E27FC236}">
                <a16:creationId xmlns:a16="http://schemas.microsoft.com/office/drawing/2014/main" id="{32B93EE1-8D2F-C696-244E-0193F7F20A7F}"/>
              </a:ext>
            </a:extLst>
          </p:cNvPr>
          <p:cNvSpPr/>
          <p:nvPr/>
        </p:nvSpPr>
        <p:spPr>
          <a:xfrm>
            <a:off x="4120896" y="2865120"/>
            <a:ext cx="134112" cy="14630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cxnSp>
        <p:nvCxnSpPr>
          <p:cNvPr id="18" name="Straight Arrow Connector 17">
            <a:extLst>
              <a:ext uri="{FF2B5EF4-FFF2-40B4-BE49-F238E27FC236}">
                <a16:creationId xmlns:a16="http://schemas.microsoft.com/office/drawing/2014/main" id="{5090A4F2-B9A5-6DA6-32C7-DADB6A6B3B3C}"/>
              </a:ext>
            </a:extLst>
          </p:cNvPr>
          <p:cNvCxnSpPr>
            <a:cxnSpLocks/>
            <a:stCxn id="14" idx="6"/>
            <a:endCxn id="16" idx="2"/>
          </p:cNvCxnSpPr>
          <p:nvPr/>
        </p:nvCxnSpPr>
        <p:spPr>
          <a:xfrm>
            <a:off x="1804416" y="2938272"/>
            <a:ext cx="231648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5EADB45B-0B73-6BF8-E057-04AF8284B4C8}"/>
              </a:ext>
            </a:extLst>
          </p:cNvPr>
          <p:cNvCxnSpPr>
            <a:cxnSpLocks/>
          </p:cNvCxnSpPr>
          <p:nvPr/>
        </p:nvCxnSpPr>
        <p:spPr>
          <a:xfrm flipH="1" flipV="1">
            <a:off x="4187952" y="3009855"/>
            <a:ext cx="19640" cy="2441538"/>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F19649E4-ECB1-56E0-3ED5-3FEE4E6884BF}"/>
              </a:ext>
            </a:extLst>
          </p:cNvPr>
          <p:cNvSpPr txBox="1"/>
          <p:nvPr/>
        </p:nvSpPr>
        <p:spPr>
          <a:xfrm rot="16200000">
            <a:off x="721711" y="4009384"/>
            <a:ext cx="845103" cy="369332"/>
          </a:xfrm>
          <a:prstGeom prst="rect">
            <a:avLst/>
          </a:prstGeom>
          <a:noFill/>
        </p:spPr>
        <p:txBody>
          <a:bodyPr wrap="none" rtlCol="0">
            <a:spAutoFit/>
          </a:bodyPr>
          <a:lstStyle/>
          <a:p>
            <a:r>
              <a:rPr lang="en-US" dirty="0">
                <a:latin typeface="Palatino Linotype" panose="02040502050505030304" pitchFamily="18" charset="0"/>
              </a:rPr>
              <a:t>Utility</a:t>
            </a:r>
          </a:p>
        </p:txBody>
      </p:sp>
      <p:sp>
        <p:nvSpPr>
          <p:cNvPr id="25" name="TextBox 24">
            <a:extLst>
              <a:ext uri="{FF2B5EF4-FFF2-40B4-BE49-F238E27FC236}">
                <a16:creationId xmlns:a16="http://schemas.microsoft.com/office/drawing/2014/main" id="{006FE316-55A1-30EB-5E06-F333537DE0A4}"/>
              </a:ext>
            </a:extLst>
          </p:cNvPr>
          <p:cNvSpPr txBox="1"/>
          <p:nvPr/>
        </p:nvSpPr>
        <p:spPr>
          <a:xfrm>
            <a:off x="2463961" y="5835968"/>
            <a:ext cx="1021433" cy="369332"/>
          </a:xfrm>
          <a:prstGeom prst="rect">
            <a:avLst/>
          </a:prstGeom>
          <a:noFill/>
        </p:spPr>
        <p:txBody>
          <a:bodyPr wrap="none" rtlCol="0">
            <a:spAutoFit/>
          </a:bodyPr>
          <a:lstStyle/>
          <a:p>
            <a:r>
              <a:rPr lang="en-US" dirty="0">
                <a:latin typeface="Palatino Linotype" panose="02040502050505030304" pitchFamily="18" charset="0"/>
              </a:rPr>
              <a:t>Security</a:t>
            </a:r>
          </a:p>
        </p:txBody>
      </p:sp>
      <p:sp>
        <p:nvSpPr>
          <p:cNvPr id="26" name="TextBox 25">
            <a:extLst>
              <a:ext uri="{FF2B5EF4-FFF2-40B4-BE49-F238E27FC236}">
                <a16:creationId xmlns:a16="http://schemas.microsoft.com/office/drawing/2014/main" id="{636EF3F0-580F-0756-59D8-5BB18D72EA08}"/>
              </a:ext>
            </a:extLst>
          </p:cNvPr>
          <p:cNvSpPr txBox="1"/>
          <p:nvPr/>
        </p:nvSpPr>
        <p:spPr>
          <a:xfrm>
            <a:off x="4274648" y="3930196"/>
            <a:ext cx="1606640" cy="646331"/>
          </a:xfrm>
          <a:prstGeom prst="rect">
            <a:avLst/>
          </a:prstGeom>
          <a:noFill/>
        </p:spPr>
        <p:txBody>
          <a:bodyPr wrap="square" rtlCol="0">
            <a:spAutoFit/>
          </a:bodyPr>
          <a:lstStyle/>
          <a:p>
            <a:pPr algn="ctr"/>
            <a:r>
              <a:rPr lang="en-US" dirty="0">
                <a:latin typeface="Palatino Linotype" panose="02040502050505030304" pitchFamily="18" charset="0"/>
              </a:rPr>
              <a:t>Architectural Properties</a:t>
            </a:r>
          </a:p>
        </p:txBody>
      </p:sp>
      <p:sp>
        <p:nvSpPr>
          <p:cNvPr id="27" name="TextBox 26">
            <a:extLst>
              <a:ext uri="{FF2B5EF4-FFF2-40B4-BE49-F238E27FC236}">
                <a16:creationId xmlns:a16="http://schemas.microsoft.com/office/drawing/2014/main" id="{E111A97D-02FE-8C1C-C4D6-FB10A220FE79}"/>
              </a:ext>
            </a:extLst>
          </p:cNvPr>
          <p:cNvSpPr txBox="1"/>
          <p:nvPr/>
        </p:nvSpPr>
        <p:spPr>
          <a:xfrm>
            <a:off x="2228226" y="2573037"/>
            <a:ext cx="1417183" cy="369332"/>
          </a:xfrm>
          <a:prstGeom prst="rect">
            <a:avLst/>
          </a:prstGeom>
          <a:noFill/>
        </p:spPr>
        <p:txBody>
          <a:bodyPr wrap="none" rtlCol="0">
            <a:spAutoFit/>
          </a:bodyPr>
          <a:lstStyle/>
          <a:p>
            <a:r>
              <a:rPr lang="en-US" dirty="0">
                <a:latin typeface="Palatino Linotype" panose="02040502050505030304" pitchFamily="18" charset="0"/>
              </a:rPr>
              <a:t>Obfuscation</a:t>
            </a:r>
          </a:p>
        </p:txBody>
      </p:sp>
      <p:sp>
        <p:nvSpPr>
          <p:cNvPr id="28" name="TextBox 27">
            <a:extLst>
              <a:ext uri="{FF2B5EF4-FFF2-40B4-BE49-F238E27FC236}">
                <a16:creationId xmlns:a16="http://schemas.microsoft.com/office/drawing/2014/main" id="{6029AC4C-5875-3E81-1069-59B24353519C}"/>
              </a:ext>
            </a:extLst>
          </p:cNvPr>
          <p:cNvSpPr txBox="1"/>
          <p:nvPr/>
        </p:nvSpPr>
        <p:spPr>
          <a:xfrm>
            <a:off x="4230625" y="2640523"/>
            <a:ext cx="1464247" cy="369332"/>
          </a:xfrm>
          <a:prstGeom prst="rect">
            <a:avLst/>
          </a:prstGeom>
          <a:noFill/>
        </p:spPr>
        <p:txBody>
          <a:bodyPr wrap="none" rtlCol="0">
            <a:spAutoFit/>
          </a:bodyPr>
          <a:lstStyle/>
          <a:p>
            <a:r>
              <a:rPr lang="en-US" b="1" dirty="0">
                <a:latin typeface="Palatino Linotype" panose="02040502050505030304" pitchFamily="18" charset="0"/>
              </a:rPr>
              <a:t>Camouflage</a:t>
            </a:r>
          </a:p>
        </p:txBody>
      </p:sp>
      <p:sp>
        <p:nvSpPr>
          <p:cNvPr id="31" name="Footer Placeholder 30">
            <a:extLst>
              <a:ext uri="{FF2B5EF4-FFF2-40B4-BE49-F238E27FC236}">
                <a16:creationId xmlns:a16="http://schemas.microsoft.com/office/drawing/2014/main" id="{B927E3C8-1A68-44A2-A730-261A420BBB17}"/>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32" name="Slide Number Placeholder 31">
            <a:extLst>
              <a:ext uri="{FF2B5EF4-FFF2-40B4-BE49-F238E27FC236}">
                <a16:creationId xmlns:a16="http://schemas.microsoft.com/office/drawing/2014/main" id="{9FCB6633-6FB1-A77F-266B-35E340438E4E}"/>
              </a:ext>
            </a:extLst>
          </p:cNvPr>
          <p:cNvSpPr>
            <a:spLocks noGrp="1"/>
          </p:cNvSpPr>
          <p:nvPr>
            <p:ph type="sldNum" sz="quarter" idx="12"/>
          </p:nvPr>
        </p:nvSpPr>
        <p:spPr/>
        <p:txBody>
          <a:bodyPr/>
          <a:lstStyle/>
          <a:p>
            <a:fld id="{336066B3-E7BA-2E47-AC3D-47A3C6D99DFD}" type="slidenum">
              <a:rPr lang="en-US" smtClean="0"/>
              <a:t>7</a:t>
            </a:fld>
            <a:endParaRPr lang="en-US"/>
          </a:p>
        </p:txBody>
      </p:sp>
      <p:sp>
        <p:nvSpPr>
          <p:cNvPr id="3" name="TextBox 2">
            <a:extLst>
              <a:ext uri="{FF2B5EF4-FFF2-40B4-BE49-F238E27FC236}">
                <a16:creationId xmlns:a16="http://schemas.microsoft.com/office/drawing/2014/main" id="{5A39C2A1-A606-A488-2C1A-FFA140920247}"/>
              </a:ext>
            </a:extLst>
          </p:cNvPr>
          <p:cNvSpPr txBox="1"/>
          <p:nvPr/>
        </p:nvSpPr>
        <p:spPr>
          <a:xfrm>
            <a:off x="1510430" y="3017893"/>
            <a:ext cx="1362874" cy="369332"/>
          </a:xfrm>
          <a:prstGeom prst="rect">
            <a:avLst/>
          </a:prstGeom>
          <a:noFill/>
        </p:spPr>
        <p:txBody>
          <a:bodyPr wrap="none" rtlCol="0">
            <a:spAutoFit/>
          </a:bodyPr>
          <a:lstStyle/>
          <a:p>
            <a:r>
              <a:rPr lang="en-US" dirty="0">
                <a:latin typeface="Palatino Linotype" panose="02040502050505030304" pitchFamily="18" charset="0"/>
              </a:rPr>
              <a:t>Mocktails</a:t>
            </a:r>
            <a:r>
              <a:rPr lang="en-US" baseline="30000" dirty="0">
                <a:latin typeface="Palatino Linotype" panose="02040502050505030304" pitchFamily="18" charset="0"/>
              </a:rPr>
              <a:t>[3]</a:t>
            </a:r>
          </a:p>
        </p:txBody>
      </p:sp>
    </p:spTree>
    <p:extLst>
      <p:ext uri="{BB962C8B-B14F-4D97-AF65-F5344CB8AC3E}">
        <p14:creationId xmlns:p14="http://schemas.microsoft.com/office/powerpoint/2010/main" val="797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p:tgtEl>
                                          <p:spTgt spid="20"/>
                                        </p:tgtEl>
                                        <p:attrNameLst>
                                          <p:attrName>ppt_y</p:attrName>
                                        </p:attrNameLst>
                                      </p:cBhvr>
                                      <p:tavLst>
                                        <p:tav tm="0">
                                          <p:val>
                                            <p:strVal val="#ppt_y+#ppt_h*1.125000"/>
                                          </p:val>
                                        </p:tav>
                                        <p:tav tm="100000">
                                          <p:val>
                                            <p:strVal val="#ppt_y"/>
                                          </p:val>
                                        </p:tav>
                                      </p:tavLst>
                                    </p:anim>
                                    <p:animEffect transition="in" filter="wipe(up)">
                                      <p:cBhvr>
                                        <p:cTn id="28" dur="500"/>
                                        <p:tgtEl>
                                          <p:spTgt spid="2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26" grpId="0"/>
      <p:bldP spid="27" grpId="0"/>
      <p:bldP spid="28"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61DE4-2412-B0A5-20A3-BA454F3C0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C93ED-C35F-DC7B-6A34-DCE86EF99225}"/>
              </a:ext>
            </a:extLst>
          </p:cNvPr>
          <p:cNvSpPr>
            <a:spLocks noGrp="1"/>
          </p:cNvSpPr>
          <p:nvPr>
            <p:ph type="title"/>
          </p:nvPr>
        </p:nvSpPr>
        <p:spPr/>
        <p:txBody>
          <a:bodyPr/>
          <a:lstStyle/>
          <a:p>
            <a:r>
              <a:rPr lang="en-US" dirty="0"/>
              <a:t>Challenges of Trace Sharing</a:t>
            </a:r>
          </a:p>
        </p:txBody>
      </p:sp>
      <p:grpSp>
        <p:nvGrpSpPr>
          <p:cNvPr id="31" name="Group 30">
            <a:extLst>
              <a:ext uri="{FF2B5EF4-FFF2-40B4-BE49-F238E27FC236}">
                <a16:creationId xmlns:a16="http://schemas.microsoft.com/office/drawing/2014/main" id="{C40279F7-937F-3FCE-3F7A-B96CD90E77F6}"/>
              </a:ext>
            </a:extLst>
          </p:cNvPr>
          <p:cNvGrpSpPr/>
          <p:nvPr/>
        </p:nvGrpSpPr>
        <p:grpSpPr>
          <a:xfrm>
            <a:off x="2076781" y="3137411"/>
            <a:ext cx="1038434" cy="1038434"/>
            <a:chOff x="1235029" y="4289281"/>
            <a:chExt cx="1038434" cy="1038434"/>
          </a:xfrm>
        </p:grpSpPr>
        <p:pic>
          <p:nvPicPr>
            <p:cNvPr id="32" name="Graphic 31" descr="Browser window outline">
              <a:extLst>
                <a:ext uri="{FF2B5EF4-FFF2-40B4-BE49-F238E27FC236}">
                  <a16:creationId xmlns:a16="http://schemas.microsoft.com/office/drawing/2014/main" id="{477C172E-DDDD-848B-2374-2BE7DDD0155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35029" y="4289281"/>
              <a:ext cx="1038434" cy="1038434"/>
            </a:xfrm>
            <a:prstGeom prst="rect">
              <a:avLst/>
            </a:prstGeom>
          </p:spPr>
        </p:pic>
        <p:grpSp>
          <p:nvGrpSpPr>
            <p:cNvPr id="33" name="Group 32">
              <a:extLst>
                <a:ext uri="{FF2B5EF4-FFF2-40B4-BE49-F238E27FC236}">
                  <a16:creationId xmlns:a16="http://schemas.microsoft.com/office/drawing/2014/main" id="{8C030B99-4A1B-4465-9EE6-C2915D27A39A}"/>
                </a:ext>
              </a:extLst>
            </p:cNvPr>
            <p:cNvGrpSpPr/>
            <p:nvPr/>
          </p:nvGrpSpPr>
          <p:grpSpPr>
            <a:xfrm>
              <a:off x="1494965" y="4696750"/>
              <a:ext cx="537173" cy="270317"/>
              <a:chOff x="1494965" y="4696750"/>
              <a:chExt cx="537173" cy="270317"/>
            </a:xfrm>
          </p:grpSpPr>
          <p:sp>
            <p:nvSpPr>
              <p:cNvPr id="34" name="Freeform: Shape 78">
                <a:extLst>
                  <a:ext uri="{FF2B5EF4-FFF2-40B4-BE49-F238E27FC236}">
                    <a16:creationId xmlns:a16="http://schemas.microsoft.com/office/drawing/2014/main" id="{A46528AD-5F3A-DC1B-F2D7-073F401B9698}"/>
                  </a:ext>
                </a:extLst>
              </p:cNvPr>
              <p:cNvSpPr/>
              <p:nvPr/>
            </p:nvSpPr>
            <p:spPr>
              <a:xfrm>
                <a:off x="1494965" y="4702596"/>
                <a:ext cx="154034" cy="246844"/>
              </a:xfrm>
              <a:custGeom>
                <a:avLst/>
                <a:gdLst>
                  <a:gd name="connsiteX0" fmla="*/ 123530 w 154034"/>
                  <a:gd name="connsiteY0" fmla="*/ 246844 h 246844"/>
                  <a:gd name="connsiteX1" fmla="*/ 0 w 154034"/>
                  <a:gd name="connsiteY1" fmla="*/ 123422 h 246844"/>
                  <a:gd name="connsiteX2" fmla="*/ 123530 w 154034"/>
                  <a:gd name="connsiteY2" fmla="*/ 0 h 246844"/>
                  <a:gd name="connsiteX3" fmla="*/ 154034 w 154034"/>
                  <a:gd name="connsiteY3" fmla="*/ 30504 h 246844"/>
                  <a:gd name="connsiteX4" fmla="*/ 61224 w 154034"/>
                  <a:gd name="connsiteY4" fmla="*/ 123422 h 246844"/>
                  <a:gd name="connsiteX5" fmla="*/ 154034 w 154034"/>
                  <a:gd name="connsiteY5" fmla="*/ 216340 h 246844"/>
                  <a:gd name="connsiteX6" fmla="*/ 123530 w 154034"/>
                  <a:gd name="connsiteY6" fmla="*/ 246844 h 24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34" h="246844">
                    <a:moveTo>
                      <a:pt x="123530" y="246844"/>
                    </a:moveTo>
                    <a:lnTo>
                      <a:pt x="0" y="123422"/>
                    </a:lnTo>
                    <a:lnTo>
                      <a:pt x="123530" y="0"/>
                    </a:lnTo>
                    <a:lnTo>
                      <a:pt x="154034" y="30504"/>
                    </a:lnTo>
                    <a:lnTo>
                      <a:pt x="61224" y="123422"/>
                    </a:lnTo>
                    <a:lnTo>
                      <a:pt x="154034" y="216340"/>
                    </a:lnTo>
                    <a:lnTo>
                      <a:pt x="123530" y="246844"/>
                    </a:lnTo>
                    <a:close/>
                  </a:path>
                </a:pathLst>
              </a:custGeom>
              <a:solidFill>
                <a:srgbClr val="000000"/>
              </a:solidFill>
              <a:ln w="10815" cap="flat">
                <a:noFill/>
                <a:prstDash val="solid"/>
                <a:miter/>
              </a:ln>
            </p:spPr>
            <p:txBody>
              <a:bodyPr rtlCol="0" anchor="ctr"/>
              <a:lstStyle/>
              <a:p>
                <a:endParaRPr lang="en-US">
                  <a:latin typeface="cmr17" panose="020B0500000000000000" pitchFamily="34" charset="0"/>
                </a:endParaRPr>
              </a:p>
            </p:txBody>
          </p:sp>
          <p:sp>
            <p:nvSpPr>
              <p:cNvPr id="35" name="Freeform: Shape 79">
                <a:extLst>
                  <a:ext uri="{FF2B5EF4-FFF2-40B4-BE49-F238E27FC236}">
                    <a16:creationId xmlns:a16="http://schemas.microsoft.com/office/drawing/2014/main" id="{0892C78F-A6B2-BAA5-9A3E-EA47D7C1DF7C}"/>
                  </a:ext>
                </a:extLst>
              </p:cNvPr>
              <p:cNvSpPr/>
              <p:nvPr/>
            </p:nvSpPr>
            <p:spPr>
              <a:xfrm>
                <a:off x="1878104" y="4702596"/>
                <a:ext cx="154034" cy="246844"/>
              </a:xfrm>
              <a:custGeom>
                <a:avLst/>
                <a:gdLst>
                  <a:gd name="connsiteX0" fmla="*/ 30504 w 154034"/>
                  <a:gd name="connsiteY0" fmla="*/ 246844 h 246844"/>
                  <a:gd name="connsiteX1" fmla="*/ 0 w 154034"/>
                  <a:gd name="connsiteY1" fmla="*/ 216340 h 246844"/>
                  <a:gd name="connsiteX2" fmla="*/ 92810 w 154034"/>
                  <a:gd name="connsiteY2" fmla="*/ 123422 h 246844"/>
                  <a:gd name="connsiteX3" fmla="*/ 0 w 154034"/>
                  <a:gd name="connsiteY3" fmla="*/ 30504 h 246844"/>
                  <a:gd name="connsiteX4" fmla="*/ 30504 w 154034"/>
                  <a:gd name="connsiteY4" fmla="*/ 0 h 246844"/>
                  <a:gd name="connsiteX5" fmla="*/ 154034 w 154034"/>
                  <a:gd name="connsiteY5" fmla="*/ 123422 h 246844"/>
                  <a:gd name="connsiteX6" fmla="*/ 30504 w 154034"/>
                  <a:gd name="connsiteY6" fmla="*/ 246844 h 24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34" h="246844">
                    <a:moveTo>
                      <a:pt x="30504" y="246844"/>
                    </a:moveTo>
                    <a:lnTo>
                      <a:pt x="0" y="216340"/>
                    </a:lnTo>
                    <a:lnTo>
                      <a:pt x="92810" y="123422"/>
                    </a:lnTo>
                    <a:lnTo>
                      <a:pt x="0" y="30504"/>
                    </a:lnTo>
                    <a:lnTo>
                      <a:pt x="30504" y="0"/>
                    </a:lnTo>
                    <a:lnTo>
                      <a:pt x="154034" y="123422"/>
                    </a:lnTo>
                    <a:lnTo>
                      <a:pt x="30504" y="246844"/>
                    </a:lnTo>
                    <a:close/>
                  </a:path>
                </a:pathLst>
              </a:custGeom>
              <a:solidFill>
                <a:srgbClr val="000000"/>
              </a:solidFill>
              <a:ln w="10815" cap="flat">
                <a:noFill/>
                <a:prstDash val="solid"/>
                <a:miter/>
              </a:ln>
            </p:spPr>
            <p:txBody>
              <a:bodyPr rtlCol="0" anchor="ctr"/>
              <a:lstStyle/>
              <a:p>
                <a:endParaRPr lang="en-US">
                  <a:latin typeface="cmr17" panose="020B0500000000000000" pitchFamily="34" charset="0"/>
                </a:endParaRPr>
              </a:p>
            </p:txBody>
          </p:sp>
          <p:sp>
            <p:nvSpPr>
              <p:cNvPr id="36" name="Freeform: Shape 80">
                <a:extLst>
                  <a:ext uri="{FF2B5EF4-FFF2-40B4-BE49-F238E27FC236}">
                    <a16:creationId xmlns:a16="http://schemas.microsoft.com/office/drawing/2014/main" id="{CE7DEEF8-8523-A08E-7B2F-78849D5D5DDB}"/>
                  </a:ext>
                </a:extLst>
              </p:cNvPr>
              <p:cNvSpPr/>
              <p:nvPr/>
            </p:nvSpPr>
            <p:spPr>
              <a:xfrm rot="17550601">
                <a:off x="1627664" y="4810275"/>
                <a:ext cx="270317" cy="43268"/>
              </a:xfrm>
              <a:custGeom>
                <a:avLst/>
                <a:gdLst>
                  <a:gd name="connsiteX0" fmla="*/ 0 w 270317"/>
                  <a:gd name="connsiteY0" fmla="*/ 0 h 43268"/>
                  <a:gd name="connsiteX1" fmla="*/ 270317 w 270317"/>
                  <a:gd name="connsiteY1" fmla="*/ 0 h 43268"/>
                  <a:gd name="connsiteX2" fmla="*/ 270317 w 270317"/>
                  <a:gd name="connsiteY2" fmla="*/ 43268 h 43268"/>
                  <a:gd name="connsiteX3" fmla="*/ 0 w 270317"/>
                  <a:gd name="connsiteY3" fmla="*/ 43268 h 43268"/>
                </a:gdLst>
                <a:ahLst/>
                <a:cxnLst>
                  <a:cxn ang="0">
                    <a:pos x="connsiteX0" y="connsiteY0"/>
                  </a:cxn>
                  <a:cxn ang="0">
                    <a:pos x="connsiteX1" y="connsiteY1"/>
                  </a:cxn>
                  <a:cxn ang="0">
                    <a:pos x="connsiteX2" y="connsiteY2"/>
                  </a:cxn>
                  <a:cxn ang="0">
                    <a:pos x="connsiteX3" y="connsiteY3"/>
                  </a:cxn>
                </a:cxnLst>
                <a:rect l="l" t="t" r="r" b="b"/>
                <a:pathLst>
                  <a:path w="270317" h="43268">
                    <a:moveTo>
                      <a:pt x="0" y="0"/>
                    </a:moveTo>
                    <a:lnTo>
                      <a:pt x="270317" y="0"/>
                    </a:lnTo>
                    <a:lnTo>
                      <a:pt x="270317" y="43268"/>
                    </a:lnTo>
                    <a:lnTo>
                      <a:pt x="0" y="43268"/>
                    </a:lnTo>
                    <a:close/>
                  </a:path>
                </a:pathLst>
              </a:custGeom>
              <a:solidFill>
                <a:srgbClr val="000000"/>
              </a:solidFill>
              <a:ln w="10815" cap="flat">
                <a:noFill/>
                <a:prstDash val="solid"/>
                <a:miter/>
              </a:ln>
            </p:spPr>
            <p:txBody>
              <a:bodyPr rtlCol="0" anchor="ctr"/>
              <a:lstStyle/>
              <a:p>
                <a:endParaRPr lang="en-US">
                  <a:latin typeface="cmr17" panose="020B0500000000000000" pitchFamily="34" charset="0"/>
                </a:endParaRPr>
              </a:p>
            </p:txBody>
          </p:sp>
        </p:grpSp>
      </p:grpSp>
      <p:pic>
        <p:nvPicPr>
          <p:cNvPr id="37" name="Graphic 36" descr="Document outline">
            <a:extLst>
              <a:ext uri="{FF2B5EF4-FFF2-40B4-BE49-F238E27FC236}">
                <a16:creationId xmlns:a16="http://schemas.microsoft.com/office/drawing/2014/main" id="{BD184B5A-873B-13A1-57B5-2CC5D84ADF7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66835" y="2935750"/>
            <a:ext cx="1146126" cy="1146126"/>
          </a:xfrm>
          <a:prstGeom prst="rect">
            <a:avLst/>
          </a:prstGeom>
        </p:spPr>
      </p:pic>
      <p:pic>
        <p:nvPicPr>
          <p:cNvPr id="38" name="Picture 37" descr="Shape&#10;&#10;Description automatically generated">
            <a:extLst>
              <a:ext uri="{FF2B5EF4-FFF2-40B4-BE49-F238E27FC236}">
                <a16:creationId xmlns:a16="http://schemas.microsoft.com/office/drawing/2014/main" id="{F829B93F-3CB3-6FF1-60BA-778822A3CF29}"/>
              </a:ext>
            </a:extLst>
          </p:cNvPr>
          <p:cNvPicPr>
            <a:picLocks noChangeAspect="1"/>
          </p:cNvPicPr>
          <p:nvPr/>
        </p:nvPicPr>
        <p:blipFill>
          <a:blip r:embed="rId7">
            <a:grayscl/>
            <a:extLst>
              <a:ext uri="{837473B0-CC2E-450A-ABE3-18F120FF3D39}">
                <a1611:picAttrSrcUrl xmlns:a1611="http://schemas.microsoft.com/office/drawing/2016/11/main" r:id="rId8"/>
              </a:ext>
            </a:extLst>
          </a:blip>
          <a:stretch>
            <a:fillRect/>
          </a:stretch>
        </p:blipFill>
        <p:spPr>
          <a:xfrm>
            <a:off x="6731300" y="2514077"/>
            <a:ext cx="804314" cy="630148"/>
          </a:xfrm>
          <a:prstGeom prst="rect">
            <a:avLst/>
          </a:prstGeom>
        </p:spPr>
      </p:pic>
      <p:sp>
        <p:nvSpPr>
          <p:cNvPr id="39" name="Right Arrow 38">
            <a:extLst>
              <a:ext uri="{FF2B5EF4-FFF2-40B4-BE49-F238E27FC236}">
                <a16:creationId xmlns:a16="http://schemas.microsoft.com/office/drawing/2014/main" id="{A5E03E7A-82CD-DA0C-E4F5-4A9D26DD453A}"/>
              </a:ext>
            </a:extLst>
          </p:cNvPr>
          <p:cNvSpPr/>
          <p:nvPr/>
        </p:nvSpPr>
        <p:spPr>
          <a:xfrm>
            <a:off x="3166074" y="3560817"/>
            <a:ext cx="534557" cy="1607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BEB02AC-4985-731E-343D-644B7BC04F4D}"/>
                  </a:ext>
                </a:extLst>
              </p:cNvPr>
              <p:cNvSpPr txBox="1"/>
              <p:nvPr/>
            </p:nvSpPr>
            <p:spPr>
              <a:xfrm>
                <a:off x="1795767" y="3947384"/>
                <a:ext cx="1491634" cy="1015663"/>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Program </a:t>
                </a:r>
                <a14:m>
                  <m:oMath xmlns:m="http://schemas.openxmlformats.org/officeDocument/2006/math">
                    <m:r>
                      <a:rPr lang="en-US" sz="2000" b="1" i="1" smtClean="0">
                        <a:latin typeface="Cambria Math" panose="02040503050406030204" pitchFamily="18" charset="0"/>
                        <a:cs typeface="Arial" panose="020B0604020202020204" pitchFamily="34" charset="0"/>
                      </a:rPr>
                      <m:t>𝜼</m:t>
                    </m:r>
                  </m:oMath>
                </a14:m>
                <a:r>
                  <a:rPr lang="en-US" sz="2000" dirty="0">
                    <a:latin typeface="cmr17" panose="020B0500000000000000" pitchFamily="34" charset="0"/>
                    <a:cs typeface="Arial" panose="020B0604020202020204" pitchFamily="34" charset="0"/>
                  </a:rPr>
                  <a:t> with secret input </a:t>
                </a:r>
                <a14:m>
                  <m:oMath xmlns:m="http://schemas.openxmlformats.org/officeDocument/2006/math">
                    <m:r>
                      <m:rPr>
                        <m:sty m:val="p"/>
                      </m:rPr>
                      <a:rPr lang="en-US" sz="2000" b="0" i="0" smtClean="0">
                        <a:latin typeface="Cambria Math" panose="02040503050406030204" pitchFamily="18" charset="0"/>
                        <a:cs typeface="Arial"/>
                      </a:rPr>
                      <m:t>γ</m:t>
                    </m:r>
                  </m:oMath>
                </a14:m>
                <a:endParaRPr lang="en-US" sz="2000" dirty="0">
                  <a:latin typeface="cmr17" panose="020B0500000000000000"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1D8DFC11-90BB-F985-5C6B-4AF9402D92D1}"/>
                  </a:ext>
                </a:extLst>
              </p:cNvPr>
              <p:cNvSpPr txBox="1">
                <a:spLocks noRot="1" noChangeAspect="1" noMove="1" noResize="1" noEditPoints="1" noAdjustHandles="1" noChangeArrowheads="1" noChangeShapeType="1" noTextEdit="1"/>
              </p:cNvSpPr>
              <p:nvPr/>
            </p:nvSpPr>
            <p:spPr>
              <a:xfrm>
                <a:off x="1795767" y="3947384"/>
                <a:ext cx="1491634" cy="1015663"/>
              </a:xfrm>
              <a:prstGeom prst="rect">
                <a:avLst/>
              </a:prstGeom>
              <a:blipFill>
                <a:blip r:embed="rId9"/>
                <a:stretch>
                  <a:fillRect t="-3750" r="-339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5DCC7FF-EFDD-D868-58E7-21FED1C10900}"/>
                  </a:ext>
                </a:extLst>
              </p:cNvPr>
              <p:cNvSpPr txBox="1"/>
              <p:nvPr/>
            </p:nvSpPr>
            <p:spPr>
              <a:xfrm>
                <a:off x="3537571" y="4002990"/>
                <a:ext cx="1293568" cy="400110"/>
              </a:xfrm>
              <a:prstGeom prst="rect">
                <a:avLst/>
              </a:prstGeom>
              <a:noFill/>
            </p:spPr>
            <p:txBody>
              <a:bodyPr wrap="square" lIns="91440" tIns="45720" rIns="91440" bIns="45720" rtlCol="0" anchor="t">
                <a:spAutoFit/>
              </a:bodyPr>
              <a:lstStyle/>
              <a:p>
                <a:pPr algn="ctr"/>
                <a:r>
                  <a:rPr lang="en-US" sz="2000" dirty="0">
                    <a:latin typeface="cmr17" panose="020B0500000000000000" pitchFamily="34" charset="0"/>
                    <a:cs typeface="Arial"/>
                  </a:rPr>
                  <a:t>Trace </a:t>
                </a:r>
                <a14:m>
                  <m:oMath xmlns:m="http://schemas.openxmlformats.org/officeDocument/2006/math">
                    <m:r>
                      <a:rPr lang="en-US" sz="2000" b="0" i="1" smtClean="0">
                        <a:latin typeface="Cambria Math" panose="02040503050406030204" pitchFamily="18" charset="0"/>
                        <a:cs typeface="Arial"/>
                      </a:rPr>
                      <m:t>𝑇</m:t>
                    </m:r>
                  </m:oMath>
                </a14:m>
                <a:endParaRPr lang="en-US" sz="2000" i="1" dirty="0">
                  <a:latin typeface="cmr17" panose="020B0500000000000000" pitchFamily="34" charset="0"/>
                  <a:cs typeface="Arial"/>
                </a:endParaRPr>
              </a:p>
            </p:txBody>
          </p:sp>
        </mc:Choice>
        <mc:Fallback xmlns="">
          <p:sp>
            <p:nvSpPr>
              <p:cNvPr id="41" name="TextBox 40">
                <a:extLst>
                  <a:ext uri="{FF2B5EF4-FFF2-40B4-BE49-F238E27FC236}">
                    <a16:creationId xmlns:a16="http://schemas.microsoft.com/office/drawing/2014/main" id="{76B78D2B-EC0A-09E0-57C7-1A7163196BCA}"/>
                  </a:ext>
                </a:extLst>
              </p:cNvPr>
              <p:cNvSpPr txBox="1">
                <a:spLocks noRot="1" noChangeAspect="1" noMove="1" noResize="1" noEditPoints="1" noAdjustHandles="1" noChangeArrowheads="1" noChangeShapeType="1" noTextEdit="1"/>
              </p:cNvSpPr>
              <p:nvPr/>
            </p:nvSpPr>
            <p:spPr>
              <a:xfrm>
                <a:off x="3537571" y="4002990"/>
                <a:ext cx="1293568" cy="400110"/>
              </a:xfrm>
              <a:prstGeom prst="rect">
                <a:avLst/>
              </a:prstGeom>
              <a:blipFill>
                <a:blip r:embed="rId10"/>
                <a:stretch>
                  <a:fillRect t="-9375"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89A15D2-2B58-2BA6-B9F4-490C38FC97B0}"/>
                  </a:ext>
                </a:extLst>
              </p:cNvPr>
              <p:cNvSpPr txBox="1"/>
              <p:nvPr/>
            </p:nvSpPr>
            <p:spPr>
              <a:xfrm>
                <a:off x="8068988" y="2922068"/>
                <a:ext cx="1927550" cy="1015663"/>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Adversary retrieves the secret input </a:t>
                </a:r>
                <a14:m>
                  <m:oMath xmlns:m="http://schemas.openxmlformats.org/officeDocument/2006/math">
                    <m:r>
                      <a:rPr lang="en-US" sz="2000" b="0" i="1" smtClean="0">
                        <a:latin typeface="Cambria Math" panose="02040503050406030204" pitchFamily="18" charset="0"/>
                        <a:cs typeface="Arial"/>
                      </a:rPr>
                      <m:t>𝛾</m:t>
                    </m:r>
                  </m:oMath>
                </a14:m>
                <a:endParaRPr lang="en-US" sz="2000" i="1" dirty="0">
                  <a:latin typeface="cmr17" panose="020B0500000000000000" pitchFamily="34" charset="0"/>
                  <a:cs typeface="Arial" panose="020B0604020202020204" pitchFamily="34" charset="0"/>
                </a:endParaRPr>
              </a:p>
            </p:txBody>
          </p:sp>
        </mc:Choice>
        <mc:Fallback xmlns="">
          <p:sp>
            <p:nvSpPr>
              <p:cNvPr id="42" name="TextBox 41">
                <a:extLst>
                  <a:ext uri="{FF2B5EF4-FFF2-40B4-BE49-F238E27FC236}">
                    <a16:creationId xmlns:a16="http://schemas.microsoft.com/office/drawing/2014/main" id="{AAA2FE26-CB47-BF04-E4E3-A758DD68564B}"/>
                  </a:ext>
                </a:extLst>
              </p:cNvPr>
              <p:cNvSpPr txBox="1">
                <a:spLocks noRot="1" noChangeAspect="1" noMove="1" noResize="1" noEditPoints="1" noAdjustHandles="1" noChangeArrowheads="1" noChangeShapeType="1" noTextEdit="1"/>
              </p:cNvSpPr>
              <p:nvPr/>
            </p:nvSpPr>
            <p:spPr>
              <a:xfrm>
                <a:off x="8068988" y="2922068"/>
                <a:ext cx="1927550" cy="1015663"/>
              </a:xfrm>
              <a:prstGeom prst="rect">
                <a:avLst/>
              </a:prstGeom>
              <a:blipFill>
                <a:blip r:embed="rId11"/>
                <a:stretch>
                  <a:fillRect t="-2439" b="-8537"/>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A77446A4-047C-7C32-228E-0B349EC7FD75}"/>
              </a:ext>
            </a:extLst>
          </p:cNvPr>
          <p:cNvSpPr txBox="1"/>
          <p:nvPr/>
        </p:nvSpPr>
        <p:spPr>
          <a:xfrm>
            <a:off x="6421332" y="3083803"/>
            <a:ext cx="1424251" cy="400110"/>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Adversary</a:t>
            </a:r>
            <a:endParaRPr lang="en-US" sz="2000" i="1" dirty="0">
              <a:latin typeface="cmr17" panose="020B0500000000000000" pitchFamily="34" charset="0"/>
              <a:cs typeface="Arial" panose="020B0604020202020204" pitchFamily="34" charset="0"/>
            </a:endParaRPr>
          </a:p>
        </p:txBody>
      </p:sp>
      <p:pic>
        <p:nvPicPr>
          <p:cNvPr id="44" name="Graphic 43" descr="Key with solid fill">
            <a:extLst>
              <a:ext uri="{FF2B5EF4-FFF2-40B4-BE49-F238E27FC236}">
                <a16:creationId xmlns:a16="http://schemas.microsoft.com/office/drawing/2014/main" id="{F95B52FC-471A-B2A6-4BF5-A5BBA4ECE9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70979" y="3383575"/>
            <a:ext cx="519382" cy="519382"/>
          </a:xfrm>
          <a:prstGeom prst="rect">
            <a:avLst/>
          </a:prstGeom>
        </p:spPr>
      </p:pic>
      <p:pic>
        <p:nvPicPr>
          <p:cNvPr id="45" name="Graphic 44" descr="Key with solid fill">
            <a:extLst>
              <a:ext uri="{FF2B5EF4-FFF2-40B4-BE49-F238E27FC236}">
                <a16:creationId xmlns:a16="http://schemas.microsoft.com/office/drawing/2014/main" id="{F385EEDA-F773-424A-BDA3-EAD54F3A6B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42126" y="2577370"/>
            <a:ext cx="519382" cy="519382"/>
          </a:xfrm>
          <a:prstGeom prst="rect">
            <a:avLst/>
          </a:prstGeom>
        </p:spPr>
      </p:pic>
      <p:pic>
        <p:nvPicPr>
          <p:cNvPr id="46" name="Graphic 45" descr="Key with solid fill">
            <a:extLst>
              <a:ext uri="{FF2B5EF4-FFF2-40B4-BE49-F238E27FC236}">
                <a16:creationId xmlns:a16="http://schemas.microsoft.com/office/drawing/2014/main" id="{66508906-0982-B0AB-75F4-854656B9B1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34548" y="3497732"/>
            <a:ext cx="333239" cy="333239"/>
          </a:xfrm>
          <a:prstGeom prst="rect">
            <a:avLst/>
          </a:prstGeom>
        </p:spPr>
      </p:pic>
      <p:pic>
        <p:nvPicPr>
          <p:cNvPr id="47" name="Graphic 46" descr="Packing Box Open with solid fill">
            <a:extLst>
              <a:ext uri="{FF2B5EF4-FFF2-40B4-BE49-F238E27FC236}">
                <a16:creationId xmlns:a16="http://schemas.microsoft.com/office/drawing/2014/main" id="{C0C37DD3-B85E-CB11-2B06-8361C50B86C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90557" y="4062204"/>
            <a:ext cx="685800" cy="685800"/>
          </a:xfrm>
          <a:prstGeom prst="rect">
            <a:avLst/>
          </a:prstGeom>
        </p:spPr>
      </p:pic>
      <p:sp>
        <p:nvSpPr>
          <p:cNvPr id="48" name="Right Arrow 47">
            <a:extLst>
              <a:ext uri="{FF2B5EF4-FFF2-40B4-BE49-F238E27FC236}">
                <a16:creationId xmlns:a16="http://schemas.microsoft.com/office/drawing/2014/main" id="{16D3B02C-7E79-0414-0F2A-181CD6BF25FB}"/>
              </a:ext>
            </a:extLst>
          </p:cNvPr>
          <p:cNvSpPr/>
          <p:nvPr/>
        </p:nvSpPr>
        <p:spPr>
          <a:xfrm>
            <a:off x="7531018" y="4270394"/>
            <a:ext cx="619293" cy="159463"/>
          </a:xfrm>
          <a:prstGeom prst="right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sp>
        <p:nvSpPr>
          <p:cNvPr id="49" name="Right Arrow 48">
            <a:extLst>
              <a:ext uri="{FF2B5EF4-FFF2-40B4-BE49-F238E27FC236}">
                <a16:creationId xmlns:a16="http://schemas.microsoft.com/office/drawing/2014/main" id="{31A5E06B-C34B-518E-F1AD-7C9B4B878711}"/>
              </a:ext>
            </a:extLst>
          </p:cNvPr>
          <p:cNvSpPr/>
          <p:nvPr/>
        </p:nvSpPr>
        <p:spPr>
          <a:xfrm>
            <a:off x="7531018" y="2748858"/>
            <a:ext cx="619293" cy="160733"/>
          </a:xfrm>
          <a:prstGeom prst="right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sp>
        <p:nvSpPr>
          <p:cNvPr id="50" name="Right Arrow 49">
            <a:extLst>
              <a:ext uri="{FF2B5EF4-FFF2-40B4-BE49-F238E27FC236}">
                <a16:creationId xmlns:a16="http://schemas.microsoft.com/office/drawing/2014/main" id="{7F9D679E-0F6D-1D5A-8619-D48BB6FD1DB3}"/>
              </a:ext>
            </a:extLst>
          </p:cNvPr>
          <p:cNvSpPr/>
          <p:nvPr/>
        </p:nvSpPr>
        <p:spPr>
          <a:xfrm rot="19517109">
            <a:off x="6165935" y="3123960"/>
            <a:ext cx="609510" cy="171713"/>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sp>
        <p:nvSpPr>
          <p:cNvPr id="51" name="Right Arrow 50">
            <a:extLst>
              <a:ext uri="{FF2B5EF4-FFF2-40B4-BE49-F238E27FC236}">
                <a16:creationId xmlns:a16="http://schemas.microsoft.com/office/drawing/2014/main" id="{E56EB283-BE48-DADA-19C9-F3A6D4A66B8B}"/>
              </a:ext>
            </a:extLst>
          </p:cNvPr>
          <p:cNvSpPr/>
          <p:nvPr/>
        </p:nvSpPr>
        <p:spPr>
          <a:xfrm rot="2305543">
            <a:off x="6144607" y="4091871"/>
            <a:ext cx="673135" cy="187116"/>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sp>
        <p:nvSpPr>
          <p:cNvPr id="52" name="Rectangle 51">
            <a:extLst>
              <a:ext uri="{FF2B5EF4-FFF2-40B4-BE49-F238E27FC236}">
                <a16:creationId xmlns:a16="http://schemas.microsoft.com/office/drawing/2014/main" id="{1360C05C-BB00-9983-BFE3-21C12D4647AD}"/>
              </a:ext>
            </a:extLst>
          </p:cNvPr>
          <p:cNvSpPr/>
          <p:nvPr/>
        </p:nvSpPr>
        <p:spPr>
          <a:xfrm>
            <a:off x="4857864" y="2195561"/>
            <a:ext cx="143623" cy="2767486"/>
          </a:xfrm>
          <a:prstGeom prst="rect">
            <a:avLst/>
          </a:prstGeom>
          <a:pattFill prst="wdUpDiag">
            <a:fgClr>
              <a:schemeClr val="bg1"/>
            </a:fgClr>
            <a:bgClr>
              <a:schemeClr val="accent2">
                <a:lumMod val="7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mr17" panose="020B0500000000000000" pitchFamily="34" charset="0"/>
            </a:endParaRPr>
          </a:p>
        </p:txBody>
      </p:sp>
      <p:sp>
        <p:nvSpPr>
          <p:cNvPr id="53" name="Right Arrow 52">
            <a:extLst>
              <a:ext uri="{FF2B5EF4-FFF2-40B4-BE49-F238E27FC236}">
                <a16:creationId xmlns:a16="http://schemas.microsoft.com/office/drawing/2014/main" id="{3F0579F5-7871-52DF-97BC-94054ED3072E}"/>
              </a:ext>
            </a:extLst>
          </p:cNvPr>
          <p:cNvSpPr/>
          <p:nvPr/>
        </p:nvSpPr>
        <p:spPr>
          <a:xfrm>
            <a:off x="4611371" y="3409700"/>
            <a:ext cx="711495" cy="4220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5B935F6-EBE3-E964-7E44-0DA82C404068}"/>
                  </a:ext>
                </a:extLst>
              </p:cNvPr>
              <p:cNvSpPr txBox="1"/>
              <p:nvPr/>
            </p:nvSpPr>
            <p:spPr>
              <a:xfrm>
                <a:off x="5213685" y="3301649"/>
                <a:ext cx="1203674" cy="707886"/>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Published Trace</a:t>
                </a:r>
                <a:r>
                  <a:rPr lang="en-US" sz="2000" dirty="0">
                    <a:latin typeface="cmr17" panose="020B0500000000000000" pitchFamily="34" charset="0"/>
                    <a:cs typeface="Arial"/>
                  </a:rPr>
                  <a:t> </a:t>
                </a:r>
                <a14:m>
                  <m:oMath xmlns:m="http://schemas.openxmlformats.org/officeDocument/2006/math">
                    <m:r>
                      <a:rPr lang="en-US" sz="2000" i="1">
                        <a:latin typeface="Cambria Math" panose="02040503050406030204" pitchFamily="18" charset="0"/>
                        <a:cs typeface="Arial"/>
                      </a:rPr>
                      <m:t>𝑇</m:t>
                    </m:r>
                  </m:oMath>
                </a14:m>
                <a:endParaRPr lang="en-US" sz="2000" i="1" dirty="0">
                  <a:latin typeface="cmr17" panose="020B0500000000000000" pitchFamily="34" charset="0"/>
                  <a:cs typeface="Arial" panose="020B0604020202020204" pitchFamily="34" charset="0"/>
                </a:endParaRPr>
              </a:p>
            </p:txBody>
          </p:sp>
        </mc:Choice>
        <mc:Fallback xmlns="">
          <p:sp>
            <p:nvSpPr>
              <p:cNvPr id="54" name="TextBox 53">
                <a:extLst>
                  <a:ext uri="{FF2B5EF4-FFF2-40B4-BE49-F238E27FC236}">
                    <a16:creationId xmlns:a16="http://schemas.microsoft.com/office/drawing/2014/main" id="{FF47AAFC-AF62-7724-7A02-CA2C925D3FF2}"/>
                  </a:ext>
                </a:extLst>
              </p:cNvPr>
              <p:cNvSpPr txBox="1">
                <a:spLocks noRot="1" noChangeAspect="1" noMove="1" noResize="1" noEditPoints="1" noAdjustHandles="1" noChangeArrowheads="1" noChangeShapeType="1" noTextEdit="1"/>
              </p:cNvSpPr>
              <p:nvPr/>
            </p:nvSpPr>
            <p:spPr>
              <a:xfrm>
                <a:off x="5213685" y="3301649"/>
                <a:ext cx="1203674" cy="707886"/>
              </a:xfrm>
              <a:prstGeom prst="rect">
                <a:avLst/>
              </a:prstGeom>
              <a:blipFill>
                <a:blip r:embed="rId16"/>
                <a:stretch>
                  <a:fillRect l="-4167" t="-5357" r="-9375" b="-14286"/>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159DC108-9D13-16C7-5114-3E84655D0724}"/>
              </a:ext>
            </a:extLst>
          </p:cNvPr>
          <p:cNvSpPr txBox="1"/>
          <p:nvPr/>
        </p:nvSpPr>
        <p:spPr>
          <a:xfrm>
            <a:off x="5060140" y="2134266"/>
            <a:ext cx="1678665" cy="400110"/>
          </a:xfrm>
          <a:prstGeom prst="rect">
            <a:avLst/>
          </a:prstGeom>
          <a:noFill/>
        </p:spPr>
        <p:txBody>
          <a:bodyPr wrap="none" rtlCol="0">
            <a:spAutoFit/>
          </a:bodyPr>
          <a:lstStyle/>
          <a:p>
            <a:r>
              <a:rPr lang="en-US" sz="2000" b="1" dirty="0">
                <a:latin typeface="cmr17" panose="020B0500000000000000" pitchFamily="34" charset="0"/>
              </a:rPr>
              <a:t>Public domain</a:t>
            </a:r>
          </a:p>
        </p:txBody>
      </p:sp>
      <p:sp>
        <p:nvSpPr>
          <p:cNvPr id="57" name="TextBox 56">
            <a:extLst>
              <a:ext uri="{FF2B5EF4-FFF2-40B4-BE49-F238E27FC236}">
                <a16:creationId xmlns:a16="http://schemas.microsoft.com/office/drawing/2014/main" id="{5DCBE243-554E-6845-A328-3202EB6D7581}"/>
              </a:ext>
            </a:extLst>
          </p:cNvPr>
          <p:cNvSpPr txBox="1"/>
          <p:nvPr/>
        </p:nvSpPr>
        <p:spPr>
          <a:xfrm>
            <a:off x="1616607" y="2128768"/>
            <a:ext cx="3151825" cy="400110"/>
          </a:xfrm>
          <a:prstGeom prst="rect">
            <a:avLst/>
          </a:prstGeom>
          <a:noFill/>
        </p:spPr>
        <p:txBody>
          <a:bodyPr wrap="none" rtlCol="0">
            <a:spAutoFit/>
          </a:bodyPr>
          <a:lstStyle/>
          <a:p>
            <a:r>
              <a:rPr lang="en-US" sz="2000" b="1" dirty="0">
                <a:latin typeface="cmr17" panose="020B0500000000000000" pitchFamily="34" charset="0"/>
              </a:rPr>
              <a:t>Programmer - Private access</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614E3BE3-9CE8-3461-A0C3-7E0789871A36}"/>
                  </a:ext>
                </a:extLst>
              </p:cNvPr>
              <p:cNvSpPr txBox="1"/>
              <p:nvPr/>
            </p:nvSpPr>
            <p:spPr>
              <a:xfrm>
                <a:off x="6307584" y="4762520"/>
                <a:ext cx="1651745" cy="707886"/>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Simulator processes </a:t>
                </a:r>
                <a14:m>
                  <m:oMath xmlns:m="http://schemas.openxmlformats.org/officeDocument/2006/math">
                    <m:r>
                      <a:rPr lang="en-US" sz="2000" i="1" smtClean="0">
                        <a:latin typeface="Cambria Math" panose="02040503050406030204" pitchFamily="18" charset="0"/>
                        <a:cs typeface="Arial"/>
                      </a:rPr>
                      <m:t>𝑇</m:t>
                    </m:r>
                  </m:oMath>
                </a14:m>
                <a:endParaRPr lang="en-US" sz="2000" i="1" dirty="0">
                  <a:latin typeface="cmr17" panose="020B0500000000000000" pitchFamily="34" charset="0"/>
                  <a:cs typeface="Arial" panose="020B0604020202020204" pitchFamily="34" charset="0"/>
                </a:endParaRPr>
              </a:p>
            </p:txBody>
          </p:sp>
        </mc:Choice>
        <mc:Fallback xmlns="">
          <p:sp>
            <p:nvSpPr>
              <p:cNvPr id="59" name="TextBox 58">
                <a:extLst>
                  <a:ext uri="{FF2B5EF4-FFF2-40B4-BE49-F238E27FC236}">
                    <a16:creationId xmlns:a16="http://schemas.microsoft.com/office/drawing/2014/main" id="{234CF1BB-C030-22C2-50E1-25862A623CF8}"/>
                  </a:ext>
                </a:extLst>
              </p:cNvPr>
              <p:cNvSpPr txBox="1">
                <a:spLocks noRot="1" noChangeAspect="1" noMove="1" noResize="1" noEditPoints="1" noAdjustHandles="1" noChangeArrowheads="1" noChangeShapeType="1" noTextEdit="1"/>
              </p:cNvSpPr>
              <p:nvPr/>
            </p:nvSpPr>
            <p:spPr>
              <a:xfrm>
                <a:off x="6307584" y="4762520"/>
                <a:ext cx="1651745" cy="707886"/>
              </a:xfrm>
              <a:prstGeom prst="rect">
                <a:avLst/>
              </a:prstGeom>
              <a:blipFill>
                <a:blip r:embed="rId17"/>
                <a:stretch>
                  <a:fillRect t="-3509" b="-14035"/>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35497FC5-BFC3-A957-347E-84D0FCB33443}"/>
              </a:ext>
            </a:extLst>
          </p:cNvPr>
          <p:cNvSpPr txBox="1"/>
          <p:nvPr/>
        </p:nvSpPr>
        <p:spPr>
          <a:xfrm>
            <a:off x="8170538" y="4009535"/>
            <a:ext cx="1724449" cy="1323439"/>
          </a:xfrm>
          <a:prstGeom prst="rect">
            <a:avLst/>
          </a:prstGeom>
          <a:noFill/>
        </p:spPr>
        <p:txBody>
          <a:bodyPr wrap="square" rtlCol="0">
            <a:spAutoFit/>
          </a:bodyPr>
          <a:lstStyle/>
          <a:p>
            <a:pPr algn="ctr"/>
            <a:r>
              <a:rPr lang="en-US" sz="2000" b="1" dirty="0">
                <a:latin typeface="cmr17" panose="020B0500000000000000" pitchFamily="34" charset="0"/>
                <a:cs typeface="Arial" panose="020B0604020202020204" pitchFamily="34" charset="0"/>
              </a:rPr>
              <a:t>Performance</a:t>
            </a:r>
            <a:r>
              <a:rPr lang="en-US" sz="2000" dirty="0">
                <a:latin typeface="cmr17" panose="020B0500000000000000" pitchFamily="34" charset="0"/>
                <a:cs typeface="Arial" panose="020B0604020202020204" pitchFamily="34" charset="0"/>
              </a:rPr>
              <a:t> System_1 = 1X</a:t>
            </a:r>
          </a:p>
          <a:p>
            <a:pPr algn="ctr"/>
            <a:r>
              <a:rPr lang="en-US" sz="2000" dirty="0">
                <a:latin typeface="cmr17" panose="020B0500000000000000" pitchFamily="34" charset="0"/>
                <a:cs typeface="Arial" panose="020B0604020202020204" pitchFamily="34" charset="0"/>
              </a:rPr>
              <a:t>System_2 = 5X</a:t>
            </a:r>
          </a:p>
          <a:p>
            <a:pPr algn="ctr"/>
            <a:r>
              <a:rPr lang="en-US" sz="2000" dirty="0">
                <a:latin typeface="cmr17" panose="020B0500000000000000" pitchFamily="34" charset="0"/>
                <a:cs typeface="Arial" panose="020B0604020202020204" pitchFamily="34" charset="0"/>
              </a:rPr>
              <a:t>System_3 = 3X</a:t>
            </a:r>
          </a:p>
        </p:txBody>
      </p:sp>
      <p:sp>
        <p:nvSpPr>
          <p:cNvPr id="64" name="Footer Placeholder 63">
            <a:extLst>
              <a:ext uri="{FF2B5EF4-FFF2-40B4-BE49-F238E27FC236}">
                <a16:creationId xmlns:a16="http://schemas.microsoft.com/office/drawing/2014/main" id="{138AB8D6-5A8F-9F0E-2E79-1983B1A48091}"/>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65" name="Slide Number Placeholder 64">
            <a:extLst>
              <a:ext uri="{FF2B5EF4-FFF2-40B4-BE49-F238E27FC236}">
                <a16:creationId xmlns:a16="http://schemas.microsoft.com/office/drawing/2014/main" id="{99F0FFE2-B82B-C98A-3167-B673875C2877}"/>
              </a:ext>
            </a:extLst>
          </p:cNvPr>
          <p:cNvSpPr>
            <a:spLocks noGrp="1"/>
          </p:cNvSpPr>
          <p:nvPr>
            <p:ph type="sldNum" sz="quarter" idx="12"/>
          </p:nvPr>
        </p:nvSpPr>
        <p:spPr/>
        <p:txBody>
          <a:bodyPr/>
          <a:lstStyle/>
          <a:p>
            <a:fld id="{336066B3-E7BA-2E47-AC3D-47A3C6D99DFD}" type="slidenum">
              <a:rPr lang="en-US" smtClean="0"/>
              <a:t>8</a:t>
            </a:fld>
            <a:endParaRPr lang="en-US"/>
          </a:p>
        </p:txBody>
      </p:sp>
    </p:spTree>
    <p:extLst>
      <p:ext uri="{BB962C8B-B14F-4D97-AF65-F5344CB8AC3E}">
        <p14:creationId xmlns:p14="http://schemas.microsoft.com/office/powerpoint/2010/main" val="426545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9B481D4-40D8-0433-A3C6-00C037CA0B56}"/>
              </a:ext>
            </a:extLst>
          </p:cNvPr>
          <p:cNvSpPr/>
          <p:nvPr/>
        </p:nvSpPr>
        <p:spPr>
          <a:xfrm>
            <a:off x="6236047" y="2368638"/>
            <a:ext cx="143623" cy="2767486"/>
          </a:xfrm>
          <a:prstGeom prst="rect">
            <a:avLst/>
          </a:prstGeom>
          <a:pattFill prst="wdUpDiag">
            <a:fgClr>
              <a:schemeClr val="bg1"/>
            </a:fgClr>
            <a:bgClr>
              <a:schemeClr val="accent2">
                <a:lumMod val="7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mr17" panose="020B0500000000000000" pitchFamily="34" charset="0"/>
            </a:endParaRPr>
          </a:p>
        </p:txBody>
      </p:sp>
      <p:sp>
        <p:nvSpPr>
          <p:cNvPr id="2" name="Title 1">
            <a:extLst>
              <a:ext uri="{FF2B5EF4-FFF2-40B4-BE49-F238E27FC236}">
                <a16:creationId xmlns:a16="http://schemas.microsoft.com/office/drawing/2014/main" id="{A857CE5D-5E7B-C324-84C7-79689AA8BAAD}"/>
              </a:ext>
            </a:extLst>
          </p:cNvPr>
          <p:cNvSpPr>
            <a:spLocks noGrp="1"/>
          </p:cNvSpPr>
          <p:nvPr>
            <p:ph type="title"/>
          </p:nvPr>
        </p:nvSpPr>
        <p:spPr/>
        <p:txBody>
          <a:bodyPr/>
          <a:lstStyle/>
          <a:p>
            <a:r>
              <a:rPr lang="en-US" dirty="0"/>
              <a:t>Introducing Camouflage</a:t>
            </a:r>
          </a:p>
        </p:txBody>
      </p:sp>
      <p:grpSp>
        <p:nvGrpSpPr>
          <p:cNvPr id="4" name="Group 3">
            <a:extLst>
              <a:ext uri="{FF2B5EF4-FFF2-40B4-BE49-F238E27FC236}">
                <a16:creationId xmlns:a16="http://schemas.microsoft.com/office/drawing/2014/main" id="{D2ACD93A-2F0B-3641-883D-4E45E165D351}"/>
              </a:ext>
            </a:extLst>
          </p:cNvPr>
          <p:cNvGrpSpPr/>
          <p:nvPr/>
        </p:nvGrpSpPr>
        <p:grpSpPr>
          <a:xfrm>
            <a:off x="1201212" y="3115790"/>
            <a:ext cx="1038434" cy="1038434"/>
            <a:chOff x="1235029" y="4289281"/>
            <a:chExt cx="1038434" cy="1038434"/>
          </a:xfrm>
        </p:grpSpPr>
        <p:pic>
          <p:nvPicPr>
            <p:cNvPr id="5" name="Graphic 4" descr="Browser window outline">
              <a:extLst>
                <a:ext uri="{FF2B5EF4-FFF2-40B4-BE49-F238E27FC236}">
                  <a16:creationId xmlns:a16="http://schemas.microsoft.com/office/drawing/2014/main" id="{DC6CFD81-976E-23C9-94A7-1D0D23FC92F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35029" y="4289281"/>
              <a:ext cx="1038434" cy="1038434"/>
            </a:xfrm>
            <a:prstGeom prst="rect">
              <a:avLst/>
            </a:prstGeom>
          </p:spPr>
        </p:pic>
        <p:grpSp>
          <p:nvGrpSpPr>
            <p:cNvPr id="6" name="Group 5">
              <a:extLst>
                <a:ext uri="{FF2B5EF4-FFF2-40B4-BE49-F238E27FC236}">
                  <a16:creationId xmlns:a16="http://schemas.microsoft.com/office/drawing/2014/main" id="{A8832B55-FDF8-7A25-1113-DD9069A09356}"/>
                </a:ext>
              </a:extLst>
            </p:cNvPr>
            <p:cNvGrpSpPr/>
            <p:nvPr/>
          </p:nvGrpSpPr>
          <p:grpSpPr>
            <a:xfrm>
              <a:off x="1494965" y="4696750"/>
              <a:ext cx="537173" cy="270317"/>
              <a:chOff x="1494965" y="4696750"/>
              <a:chExt cx="537173" cy="270317"/>
            </a:xfrm>
          </p:grpSpPr>
          <p:sp>
            <p:nvSpPr>
              <p:cNvPr id="7" name="Freeform: Shape 67">
                <a:extLst>
                  <a:ext uri="{FF2B5EF4-FFF2-40B4-BE49-F238E27FC236}">
                    <a16:creationId xmlns:a16="http://schemas.microsoft.com/office/drawing/2014/main" id="{BBC58EC2-C19B-A902-D62E-121E984C590A}"/>
                  </a:ext>
                </a:extLst>
              </p:cNvPr>
              <p:cNvSpPr/>
              <p:nvPr/>
            </p:nvSpPr>
            <p:spPr>
              <a:xfrm>
                <a:off x="1494965" y="4702596"/>
                <a:ext cx="154034" cy="246844"/>
              </a:xfrm>
              <a:custGeom>
                <a:avLst/>
                <a:gdLst>
                  <a:gd name="connsiteX0" fmla="*/ 123530 w 154034"/>
                  <a:gd name="connsiteY0" fmla="*/ 246844 h 246844"/>
                  <a:gd name="connsiteX1" fmla="*/ 0 w 154034"/>
                  <a:gd name="connsiteY1" fmla="*/ 123422 h 246844"/>
                  <a:gd name="connsiteX2" fmla="*/ 123530 w 154034"/>
                  <a:gd name="connsiteY2" fmla="*/ 0 h 246844"/>
                  <a:gd name="connsiteX3" fmla="*/ 154034 w 154034"/>
                  <a:gd name="connsiteY3" fmla="*/ 30504 h 246844"/>
                  <a:gd name="connsiteX4" fmla="*/ 61224 w 154034"/>
                  <a:gd name="connsiteY4" fmla="*/ 123422 h 246844"/>
                  <a:gd name="connsiteX5" fmla="*/ 154034 w 154034"/>
                  <a:gd name="connsiteY5" fmla="*/ 216340 h 246844"/>
                  <a:gd name="connsiteX6" fmla="*/ 123530 w 154034"/>
                  <a:gd name="connsiteY6" fmla="*/ 246844 h 24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34" h="246844">
                    <a:moveTo>
                      <a:pt x="123530" y="246844"/>
                    </a:moveTo>
                    <a:lnTo>
                      <a:pt x="0" y="123422"/>
                    </a:lnTo>
                    <a:lnTo>
                      <a:pt x="123530" y="0"/>
                    </a:lnTo>
                    <a:lnTo>
                      <a:pt x="154034" y="30504"/>
                    </a:lnTo>
                    <a:lnTo>
                      <a:pt x="61224" y="123422"/>
                    </a:lnTo>
                    <a:lnTo>
                      <a:pt x="154034" y="216340"/>
                    </a:lnTo>
                    <a:lnTo>
                      <a:pt x="123530" y="246844"/>
                    </a:lnTo>
                    <a:close/>
                  </a:path>
                </a:pathLst>
              </a:custGeom>
              <a:solidFill>
                <a:srgbClr val="000000"/>
              </a:solidFill>
              <a:ln w="10815" cap="flat">
                <a:noFill/>
                <a:prstDash val="solid"/>
                <a:miter/>
              </a:ln>
            </p:spPr>
            <p:txBody>
              <a:bodyPr rtlCol="0" anchor="ctr"/>
              <a:lstStyle/>
              <a:p>
                <a:endParaRPr lang="en-US">
                  <a:latin typeface="cmr17" panose="020B0500000000000000" pitchFamily="34" charset="0"/>
                </a:endParaRPr>
              </a:p>
            </p:txBody>
          </p:sp>
          <p:sp>
            <p:nvSpPr>
              <p:cNvPr id="8" name="Freeform: Shape 68">
                <a:extLst>
                  <a:ext uri="{FF2B5EF4-FFF2-40B4-BE49-F238E27FC236}">
                    <a16:creationId xmlns:a16="http://schemas.microsoft.com/office/drawing/2014/main" id="{4460ACFA-4239-AB35-DD93-F861F9C264E5}"/>
                  </a:ext>
                </a:extLst>
              </p:cNvPr>
              <p:cNvSpPr/>
              <p:nvPr/>
            </p:nvSpPr>
            <p:spPr>
              <a:xfrm>
                <a:off x="1878104" y="4702596"/>
                <a:ext cx="154034" cy="246844"/>
              </a:xfrm>
              <a:custGeom>
                <a:avLst/>
                <a:gdLst>
                  <a:gd name="connsiteX0" fmla="*/ 30504 w 154034"/>
                  <a:gd name="connsiteY0" fmla="*/ 246844 h 246844"/>
                  <a:gd name="connsiteX1" fmla="*/ 0 w 154034"/>
                  <a:gd name="connsiteY1" fmla="*/ 216340 h 246844"/>
                  <a:gd name="connsiteX2" fmla="*/ 92810 w 154034"/>
                  <a:gd name="connsiteY2" fmla="*/ 123422 h 246844"/>
                  <a:gd name="connsiteX3" fmla="*/ 0 w 154034"/>
                  <a:gd name="connsiteY3" fmla="*/ 30504 h 246844"/>
                  <a:gd name="connsiteX4" fmla="*/ 30504 w 154034"/>
                  <a:gd name="connsiteY4" fmla="*/ 0 h 246844"/>
                  <a:gd name="connsiteX5" fmla="*/ 154034 w 154034"/>
                  <a:gd name="connsiteY5" fmla="*/ 123422 h 246844"/>
                  <a:gd name="connsiteX6" fmla="*/ 30504 w 154034"/>
                  <a:gd name="connsiteY6" fmla="*/ 246844 h 24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34" h="246844">
                    <a:moveTo>
                      <a:pt x="30504" y="246844"/>
                    </a:moveTo>
                    <a:lnTo>
                      <a:pt x="0" y="216340"/>
                    </a:lnTo>
                    <a:lnTo>
                      <a:pt x="92810" y="123422"/>
                    </a:lnTo>
                    <a:lnTo>
                      <a:pt x="0" y="30504"/>
                    </a:lnTo>
                    <a:lnTo>
                      <a:pt x="30504" y="0"/>
                    </a:lnTo>
                    <a:lnTo>
                      <a:pt x="154034" y="123422"/>
                    </a:lnTo>
                    <a:lnTo>
                      <a:pt x="30504" y="246844"/>
                    </a:lnTo>
                    <a:close/>
                  </a:path>
                </a:pathLst>
              </a:custGeom>
              <a:solidFill>
                <a:srgbClr val="000000"/>
              </a:solidFill>
              <a:ln w="10815" cap="flat">
                <a:noFill/>
                <a:prstDash val="solid"/>
                <a:miter/>
              </a:ln>
            </p:spPr>
            <p:txBody>
              <a:bodyPr rtlCol="0" anchor="ctr"/>
              <a:lstStyle/>
              <a:p>
                <a:endParaRPr lang="en-US">
                  <a:latin typeface="cmr17" panose="020B0500000000000000" pitchFamily="34" charset="0"/>
                </a:endParaRPr>
              </a:p>
            </p:txBody>
          </p:sp>
          <p:sp>
            <p:nvSpPr>
              <p:cNvPr id="9" name="Freeform: Shape 69">
                <a:extLst>
                  <a:ext uri="{FF2B5EF4-FFF2-40B4-BE49-F238E27FC236}">
                    <a16:creationId xmlns:a16="http://schemas.microsoft.com/office/drawing/2014/main" id="{08C23241-C148-3DE9-BF11-DFE8ED272361}"/>
                  </a:ext>
                </a:extLst>
              </p:cNvPr>
              <p:cNvSpPr/>
              <p:nvPr/>
            </p:nvSpPr>
            <p:spPr>
              <a:xfrm rot="17550601">
                <a:off x="1627664" y="4810275"/>
                <a:ext cx="270317" cy="43268"/>
              </a:xfrm>
              <a:custGeom>
                <a:avLst/>
                <a:gdLst>
                  <a:gd name="connsiteX0" fmla="*/ 0 w 270317"/>
                  <a:gd name="connsiteY0" fmla="*/ 0 h 43268"/>
                  <a:gd name="connsiteX1" fmla="*/ 270317 w 270317"/>
                  <a:gd name="connsiteY1" fmla="*/ 0 h 43268"/>
                  <a:gd name="connsiteX2" fmla="*/ 270317 w 270317"/>
                  <a:gd name="connsiteY2" fmla="*/ 43268 h 43268"/>
                  <a:gd name="connsiteX3" fmla="*/ 0 w 270317"/>
                  <a:gd name="connsiteY3" fmla="*/ 43268 h 43268"/>
                </a:gdLst>
                <a:ahLst/>
                <a:cxnLst>
                  <a:cxn ang="0">
                    <a:pos x="connsiteX0" y="connsiteY0"/>
                  </a:cxn>
                  <a:cxn ang="0">
                    <a:pos x="connsiteX1" y="connsiteY1"/>
                  </a:cxn>
                  <a:cxn ang="0">
                    <a:pos x="connsiteX2" y="connsiteY2"/>
                  </a:cxn>
                  <a:cxn ang="0">
                    <a:pos x="connsiteX3" y="connsiteY3"/>
                  </a:cxn>
                </a:cxnLst>
                <a:rect l="l" t="t" r="r" b="b"/>
                <a:pathLst>
                  <a:path w="270317" h="43268">
                    <a:moveTo>
                      <a:pt x="0" y="0"/>
                    </a:moveTo>
                    <a:lnTo>
                      <a:pt x="270317" y="0"/>
                    </a:lnTo>
                    <a:lnTo>
                      <a:pt x="270317" y="43268"/>
                    </a:lnTo>
                    <a:lnTo>
                      <a:pt x="0" y="43268"/>
                    </a:lnTo>
                    <a:close/>
                  </a:path>
                </a:pathLst>
              </a:custGeom>
              <a:solidFill>
                <a:srgbClr val="000000"/>
              </a:solidFill>
              <a:ln w="10815" cap="flat">
                <a:noFill/>
                <a:prstDash val="solid"/>
                <a:miter/>
              </a:ln>
            </p:spPr>
            <p:txBody>
              <a:bodyPr rtlCol="0" anchor="ctr"/>
              <a:lstStyle/>
              <a:p>
                <a:endParaRPr lang="en-US">
                  <a:latin typeface="cmr17" panose="020B0500000000000000" pitchFamily="34" charset="0"/>
                </a:endParaRPr>
              </a:p>
            </p:txBody>
          </p:sp>
        </p:gr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6DE6D59-3DB9-BBE6-204B-316BFC2E2BE8}"/>
                  </a:ext>
                </a:extLst>
              </p:cNvPr>
              <p:cNvSpPr txBox="1"/>
              <p:nvPr/>
            </p:nvSpPr>
            <p:spPr>
              <a:xfrm>
                <a:off x="4726818" y="4165918"/>
                <a:ext cx="1678104" cy="400110"/>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Trace </a:t>
                </a:r>
                <a14:m>
                  <m:oMath xmlns:m="http://schemas.openxmlformats.org/officeDocument/2006/math">
                    <m:r>
                      <a:rPr lang="en-US" sz="2000" i="1">
                        <a:latin typeface="Cambria Math" panose="02040503050406030204" pitchFamily="18" charset="0"/>
                        <a:cs typeface="Arial"/>
                      </a:rPr>
                      <m:t>𝑇</m:t>
                    </m:r>
                    <m:r>
                      <a:rPr lang="en-US" sz="2000" b="0" i="1" smtClean="0">
                        <a:latin typeface="Cambria Math" panose="02040503050406030204" pitchFamily="18" charset="0"/>
                        <a:cs typeface="Arial"/>
                      </a:rPr>
                      <m:t>′</m:t>
                    </m:r>
                  </m:oMath>
                </a14:m>
                <a:r>
                  <a:rPr lang="en-US" sz="2000" dirty="0">
                    <a:latin typeface="cmr17" panose="020B0500000000000000" pitchFamily="34" charset="0"/>
                    <a:cs typeface="Arial" panose="020B0604020202020204" pitchFamily="34" charset="0"/>
                  </a:rPr>
                  <a:t> </a:t>
                </a:r>
                <a:endParaRPr lang="en-US" sz="2000" i="1" dirty="0">
                  <a:latin typeface="cmr17" panose="020B0500000000000000"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96DE6D59-3DB9-BBE6-204B-316BFC2E2BE8}"/>
                  </a:ext>
                </a:extLst>
              </p:cNvPr>
              <p:cNvSpPr txBox="1">
                <a:spLocks noRot="1" noChangeAspect="1" noMove="1" noResize="1" noEditPoints="1" noAdjustHandles="1" noChangeArrowheads="1" noChangeShapeType="1" noTextEdit="1"/>
              </p:cNvSpPr>
              <p:nvPr/>
            </p:nvSpPr>
            <p:spPr>
              <a:xfrm>
                <a:off x="4726818" y="4165918"/>
                <a:ext cx="1678104" cy="400110"/>
              </a:xfrm>
              <a:prstGeom prst="rect">
                <a:avLst/>
              </a:prstGeom>
              <a:blipFill>
                <a:blip r:embed="rId5"/>
                <a:stretch>
                  <a:fillRect t="-606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6AAF1EE-86A3-B061-651C-D72BAFAF2369}"/>
                  </a:ext>
                </a:extLst>
              </p:cNvPr>
              <p:cNvSpPr txBox="1"/>
              <p:nvPr/>
            </p:nvSpPr>
            <p:spPr>
              <a:xfrm>
                <a:off x="9409047" y="2885066"/>
                <a:ext cx="2027209" cy="1015663"/>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Adversary unable to retrieve the secret input </a:t>
                </a:r>
                <a14:m>
                  <m:oMath xmlns:m="http://schemas.openxmlformats.org/officeDocument/2006/math">
                    <m:r>
                      <a:rPr lang="en-US" sz="2000" i="1">
                        <a:latin typeface="Cambria Math" panose="02040503050406030204" pitchFamily="18" charset="0"/>
                        <a:cs typeface="Arial"/>
                      </a:rPr>
                      <m:t>𝛾</m:t>
                    </m:r>
                  </m:oMath>
                </a14:m>
                <a:endParaRPr lang="en-US" sz="2000" i="1" dirty="0">
                  <a:latin typeface="cmr17" panose="020B0500000000000000"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16AAF1EE-86A3-B061-651C-D72BAFAF2369}"/>
                  </a:ext>
                </a:extLst>
              </p:cNvPr>
              <p:cNvSpPr txBox="1">
                <a:spLocks noRot="1" noChangeAspect="1" noMove="1" noResize="1" noEditPoints="1" noAdjustHandles="1" noChangeArrowheads="1" noChangeShapeType="1" noTextEdit="1"/>
              </p:cNvSpPr>
              <p:nvPr/>
            </p:nvSpPr>
            <p:spPr>
              <a:xfrm>
                <a:off x="9409047" y="2885066"/>
                <a:ext cx="2027209" cy="1015663"/>
              </a:xfrm>
              <a:prstGeom prst="rect">
                <a:avLst/>
              </a:prstGeom>
              <a:blipFill>
                <a:blip r:embed="rId6"/>
                <a:stretch>
                  <a:fillRect l="-1863" t="-3704" r="-4969" b="-8642"/>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C20C6DA0-00C3-51B3-6B66-DAC9BE8F0457}"/>
              </a:ext>
            </a:extLst>
          </p:cNvPr>
          <p:cNvSpPr txBox="1"/>
          <p:nvPr/>
        </p:nvSpPr>
        <p:spPr>
          <a:xfrm>
            <a:off x="7807247" y="3156424"/>
            <a:ext cx="1432197" cy="400110"/>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Adversary</a:t>
            </a:r>
            <a:endParaRPr lang="en-US" sz="2000" i="1" dirty="0">
              <a:latin typeface="cmr17" panose="020B0500000000000000" pitchFamily="34" charset="0"/>
              <a:cs typeface="Arial" panose="020B0604020202020204" pitchFamily="34" charset="0"/>
            </a:endParaRPr>
          </a:p>
        </p:txBody>
      </p:sp>
      <p:sp>
        <p:nvSpPr>
          <p:cNvPr id="13" name="TextBox 12">
            <a:extLst>
              <a:ext uri="{FF2B5EF4-FFF2-40B4-BE49-F238E27FC236}">
                <a16:creationId xmlns:a16="http://schemas.microsoft.com/office/drawing/2014/main" id="{F9803F10-D803-415A-AC5F-03D7EC28CCEC}"/>
              </a:ext>
            </a:extLst>
          </p:cNvPr>
          <p:cNvSpPr txBox="1"/>
          <p:nvPr/>
        </p:nvSpPr>
        <p:spPr>
          <a:xfrm>
            <a:off x="3683307" y="3729124"/>
            <a:ext cx="1425571" cy="400110"/>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Camouflage</a:t>
            </a:r>
          </a:p>
        </p:txBody>
      </p:sp>
      <p:pic>
        <p:nvPicPr>
          <p:cNvPr id="14" name="Picture 13" descr="A picture containing clipart&#10;&#10;Description automatically generated">
            <a:extLst>
              <a:ext uri="{FF2B5EF4-FFF2-40B4-BE49-F238E27FC236}">
                <a16:creationId xmlns:a16="http://schemas.microsoft.com/office/drawing/2014/main" id="{495BE387-6283-EDE6-0C67-712C2B0369DF}"/>
              </a:ext>
            </a:extLst>
          </p:cNvPr>
          <p:cNvPicPr>
            <a:picLocks noChangeAspect="1"/>
          </p:cNvPicPr>
          <p:nvPr/>
        </p:nvPicPr>
        <p:blipFill>
          <a:blip r:embed="rId7">
            <a:duotone>
              <a:prstClr val="black"/>
              <a:srgbClr val="D9C3A5">
                <a:tint val="50000"/>
                <a:satMod val="180000"/>
              </a:srgbClr>
            </a:duotone>
            <a:extLst>
              <a:ext uri="{BEBA8EAE-BF5A-486C-A8C5-ECC9F3942E4B}">
                <a14:imgProps xmlns:a14="http://schemas.microsoft.com/office/drawing/2010/main">
                  <a14:imgLayer r:embed="rId8">
                    <a14:imgEffect>
                      <a14:saturation sat="400000"/>
                    </a14:imgEffect>
                  </a14:imgLayer>
                </a14:imgProps>
              </a:ext>
              <a:ext uri="{837473B0-CC2E-450A-ABE3-18F120FF3D39}">
                <a1611:picAttrSrcUrl xmlns:a1611="http://schemas.microsoft.com/office/drawing/2016/11/main" r:id="rId9"/>
              </a:ext>
            </a:extLst>
          </a:blip>
          <a:stretch>
            <a:fillRect/>
          </a:stretch>
        </p:blipFill>
        <p:spPr>
          <a:xfrm>
            <a:off x="8180445" y="2479664"/>
            <a:ext cx="685800" cy="685800"/>
          </a:xfrm>
          <a:prstGeom prst="rect">
            <a:avLst/>
          </a:prstGeom>
        </p:spPr>
      </p:pic>
      <p:sp>
        <p:nvSpPr>
          <p:cNvPr id="15" name="Right Arrow 14">
            <a:extLst>
              <a:ext uri="{FF2B5EF4-FFF2-40B4-BE49-F238E27FC236}">
                <a16:creationId xmlns:a16="http://schemas.microsoft.com/office/drawing/2014/main" id="{9E6E4658-0AB0-5416-4AE3-C9892951B8BA}"/>
              </a:ext>
            </a:extLst>
          </p:cNvPr>
          <p:cNvSpPr/>
          <p:nvPr/>
        </p:nvSpPr>
        <p:spPr>
          <a:xfrm>
            <a:off x="2282346" y="3591647"/>
            <a:ext cx="534557" cy="1607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pic>
        <p:nvPicPr>
          <p:cNvPr id="16" name="Graphic 15" descr="Document outline">
            <a:extLst>
              <a:ext uri="{FF2B5EF4-FFF2-40B4-BE49-F238E27FC236}">
                <a16:creationId xmlns:a16="http://schemas.microsoft.com/office/drawing/2014/main" id="{A34D1DA7-4819-4BE9-9E18-0D91482B7ED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700435" y="3138451"/>
            <a:ext cx="1146126" cy="1146126"/>
          </a:xfrm>
          <a:prstGeom prst="rect">
            <a:avLst/>
          </a:prstGeom>
        </p:spPr>
      </p:pic>
      <p:pic>
        <p:nvPicPr>
          <p:cNvPr id="17" name="Graphic 16" descr="Key with solid fill">
            <a:extLst>
              <a:ext uri="{FF2B5EF4-FFF2-40B4-BE49-F238E27FC236}">
                <a16:creationId xmlns:a16="http://schemas.microsoft.com/office/drawing/2014/main" id="{F2482B7A-0CE5-2BAC-9AB1-78357289B18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19033" y="3634844"/>
            <a:ext cx="519382" cy="519382"/>
          </a:xfrm>
          <a:prstGeom prst="rect">
            <a:avLst/>
          </a:prstGeom>
        </p:spPr>
      </p:pic>
      <p:sp>
        <p:nvSpPr>
          <p:cNvPr id="18" name="Right Arrow 17">
            <a:extLst>
              <a:ext uri="{FF2B5EF4-FFF2-40B4-BE49-F238E27FC236}">
                <a16:creationId xmlns:a16="http://schemas.microsoft.com/office/drawing/2014/main" id="{8F4C3317-1833-6E08-B9EE-816E238539BA}"/>
              </a:ext>
            </a:extLst>
          </p:cNvPr>
          <p:cNvSpPr/>
          <p:nvPr/>
        </p:nvSpPr>
        <p:spPr>
          <a:xfrm>
            <a:off x="3744661" y="3617710"/>
            <a:ext cx="1316046" cy="15921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pic>
        <p:nvPicPr>
          <p:cNvPr id="19" name="Graphic 18" descr="Key with solid fill">
            <a:extLst>
              <a:ext uri="{FF2B5EF4-FFF2-40B4-BE49-F238E27FC236}">
                <a16:creationId xmlns:a16="http://schemas.microsoft.com/office/drawing/2014/main" id="{DCB38929-E454-3D9F-35FB-83501894711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19877" y="3450043"/>
            <a:ext cx="403219" cy="403219"/>
          </a:xfrm>
          <a:prstGeom prst="rect">
            <a:avLst/>
          </a:prstGeom>
        </p:spPr>
      </p:pic>
      <p:sp>
        <p:nvSpPr>
          <p:cNvPr id="20" name="Right Arrow 19">
            <a:extLst>
              <a:ext uri="{FF2B5EF4-FFF2-40B4-BE49-F238E27FC236}">
                <a16:creationId xmlns:a16="http://schemas.microsoft.com/office/drawing/2014/main" id="{02A3BD00-8FC5-9F60-BE5B-FFFB99644A12}"/>
              </a:ext>
            </a:extLst>
          </p:cNvPr>
          <p:cNvSpPr/>
          <p:nvPr/>
        </p:nvSpPr>
        <p:spPr>
          <a:xfrm rot="19517109">
            <a:off x="7331835" y="3244071"/>
            <a:ext cx="881863" cy="136963"/>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sp>
        <p:nvSpPr>
          <p:cNvPr id="21" name="Right Arrow 20">
            <a:extLst>
              <a:ext uri="{FF2B5EF4-FFF2-40B4-BE49-F238E27FC236}">
                <a16:creationId xmlns:a16="http://schemas.microsoft.com/office/drawing/2014/main" id="{E2D01503-66E6-A19D-121C-DACF85AD7259}"/>
              </a:ext>
            </a:extLst>
          </p:cNvPr>
          <p:cNvSpPr/>
          <p:nvPr/>
        </p:nvSpPr>
        <p:spPr>
          <a:xfrm rot="2305543">
            <a:off x="7331196" y="4159936"/>
            <a:ext cx="881863" cy="136963"/>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pic>
        <p:nvPicPr>
          <p:cNvPr id="22" name="Graphic 21" descr="Packing Box Open with solid fill">
            <a:extLst>
              <a:ext uri="{FF2B5EF4-FFF2-40B4-BE49-F238E27FC236}">
                <a16:creationId xmlns:a16="http://schemas.microsoft.com/office/drawing/2014/main" id="{3A2E4F6A-0C1E-6979-8FC5-E38B3AE06C6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80445" y="4084987"/>
            <a:ext cx="685800" cy="68580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7A93107-717C-AA89-7A50-3E4E4CDB97D8}"/>
                  </a:ext>
                </a:extLst>
              </p:cNvPr>
              <p:cNvSpPr txBox="1"/>
              <p:nvPr/>
            </p:nvSpPr>
            <p:spPr>
              <a:xfrm>
                <a:off x="7697473" y="4621213"/>
                <a:ext cx="1651745" cy="707886"/>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Simulator processes </a:t>
                </a:r>
                <a14:m>
                  <m:oMath xmlns:m="http://schemas.openxmlformats.org/officeDocument/2006/math">
                    <m:r>
                      <a:rPr lang="en-US" sz="2000" i="1" smtClean="0">
                        <a:latin typeface="Cambria Math" panose="02040503050406030204" pitchFamily="18" charset="0"/>
                        <a:cs typeface="Arial"/>
                      </a:rPr>
                      <m:t>𝑇</m:t>
                    </m:r>
                    <m:r>
                      <a:rPr lang="en-US" sz="2000" b="0" i="1" smtClean="0">
                        <a:latin typeface="Cambria Math" panose="02040503050406030204" pitchFamily="18" charset="0"/>
                        <a:cs typeface="Arial"/>
                      </a:rPr>
                      <m:t>′</m:t>
                    </m:r>
                  </m:oMath>
                </a14:m>
                <a:endParaRPr lang="en-US" sz="2000" i="1" dirty="0">
                  <a:latin typeface="cmr17" panose="020B0500000000000000"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77A93107-717C-AA89-7A50-3E4E4CDB97D8}"/>
                  </a:ext>
                </a:extLst>
              </p:cNvPr>
              <p:cNvSpPr txBox="1">
                <a:spLocks noRot="1" noChangeAspect="1" noMove="1" noResize="1" noEditPoints="1" noAdjustHandles="1" noChangeArrowheads="1" noChangeShapeType="1" noTextEdit="1"/>
              </p:cNvSpPr>
              <p:nvPr/>
            </p:nvSpPr>
            <p:spPr>
              <a:xfrm>
                <a:off x="7697473" y="4621213"/>
                <a:ext cx="1651745" cy="707886"/>
              </a:xfrm>
              <a:prstGeom prst="rect">
                <a:avLst/>
              </a:prstGeom>
              <a:blipFill>
                <a:blip r:embed="rId16"/>
                <a:stretch>
                  <a:fillRect t="-3509" b="-14035"/>
                </a:stretch>
              </a:blipFill>
            </p:spPr>
            <p:txBody>
              <a:bodyPr/>
              <a:lstStyle/>
              <a:p>
                <a:r>
                  <a:rPr lang="en-US">
                    <a:noFill/>
                  </a:rPr>
                  <a:t> </a:t>
                </a:r>
              </a:p>
            </p:txBody>
          </p:sp>
        </mc:Fallback>
      </mc:AlternateContent>
      <p:sp>
        <p:nvSpPr>
          <p:cNvPr id="24" name="Right Arrow 23">
            <a:extLst>
              <a:ext uri="{FF2B5EF4-FFF2-40B4-BE49-F238E27FC236}">
                <a16:creationId xmlns:a16="http://schemas.microsoft.com/office/drawing/2014/main" id="{4C588106-93B4-C9E0-45A7-61A0838DA4B7}"/>
              </a:ext>
            </a:extLst>
          </p:cNvPr>
          <p:cNvSpPr/>
          <p:nvPr/>
        </p:nvSpPr>
        <p:spPr>
          <a:xfrm>
            <a:off x="8920906" y="4322052"/>
            <a:ext cx="619293" cy="159463"/>
          </a:xfrm>
          <a:prstGeom prst="right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sp>
        <p:nvSpPr>
          <p:cNvPr id="25" name="TextBox 24">
            <a:extLst>
              <a:ext uri="{FF2B5EF4-FFF2-40B4-BE49-F238E27FC236}">
                <a16:creationId xmlns:a16="http://schemas.microsoft.com/office/drawing/2014/main" id="{A5CA01E5-CD37-DE67-C93B-B7E7CFDE5DBD}"/>
              </a:ext>
            </a:extLst>
          </p:cNvPr>
          <p:cNvSpPr txBox="1"/>
          <p:nvPr/>
        </p:nvSpPr>
        <p:spPr>
          <a:xfrm>
            <a:off x="9560427" y="3981136"/>
            <a:ext cx="1724449" cy="1323439"/>
          </a:xfrm>
          <a:prstGeom prst="rect">
            <a:avLst/>
          </a:prstGeom>
          <a:noFill/>
        </p:spPr>
        <p:txBody>
          <a:bodyPr wrap="square" rtlCol="0">
            <a:spAutoFit/>
          </a:bodyPr>
          <a:lstStyle/>
          <a:p>
            <a:pPr algn="ctr"/>
            <a:r>
              <a:rPr lang="en-US" sz="2000" b="1" dirty="0">
                <a:latin typeface="cmr17" panose="020B0500000000000000" pitchFamily="34" charset="0"/>
                <a:cs typeface="Arial" panose="020B0604020202020204" pitchFamily="34" charset="0"/>
              </a:rPr>
              <a:t>Performance </a:t>
            </a:r>
            <a:r>
              <a:rPr lang="en-US" sz="2000" dirty="0">
                <a:latin typeface="cmr17" panose="020B0500000000000000" pitchFamily="34" charset="0"/>
                <a:cs typeface="Arial" panose="020B0604020202020204" pitchFamily="34" charset="0"/>
              </a:rPr>
              <a:t>System_1 = 1X</a:t>
            </a:r>
          </a:p>
          <a:p>
            <a:pPr algn="ctr"/>
            <a:r>
              <a:rPr lang="en-US" sz="2000" dirty="0">
                <a:latin typeface="cmr17" panose="020B0500000000000000" pitchFamily="34" charset="0"/>
                <a:cs typeface="Arial" panose="020B0604020202020204" pitchFamily="34" charset="0"/>
              </a:rPr>
              <a:t>System_2 = 5X</a:t>
            </a:r>
          </a:p>
          <a:p>
            <a:pPr algn="ctr"/>
            <a:r>
              <a:rPr lang="en-US" sz="2000" dirty="0">
                <a:latin typeface="cmr17" panose="020B0500000000000000" pitchFamily="34" charset="0"/>
                <a:cs typeface="Arial" panose="020B0604020202020204" pitchFamily="34" charset="0"/>
              </a:rPr>
              <a:t>System_3 = 3X</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76317C3-1240-D334-0C3F-1CE6D3E9B6C8}"/>
                  </a:ext>
                </a:extLst>
              </p:cNvPr>
              <p:cNvSpPr txBox="1"/>
              <p:nvPr/>
            </p:nvSpPr>
            <p:spPr>
              <a:xfrm>
                <a:off x="6590879" y="3480093"/>
                <a:ext cx="974350" cy="707886"/>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Trace </a:t>
                </a:r>
                <a14:m>
                  <m:oMath xmlns:m="http://schemas.openxmlformats.org/officeDocument/2006/math">
                    <m:r>
                      <a:rPr lang="en-US" sz="2000" i="1" smtClean="0">
                        <a:latin typeface="Cambria Math" panose="02040503050406030204" pitchFamily="18" charset="0"/>
                        <a:cs typeface="Arial"/>
                      </a:rPr>
                      <m:t>𝑇</m:t>
                    </m:r>
                    <m:r>
                      <a:rPr lang="en-US" sz="2000" b="0" i="1" smtClean="0">
                        <a:latin typeface="Cambria Math" panose="02040503050406030204" pitchFamily="18" charset="0"/>
                        <a:cs typeface="Arial"/>
                      </a:rPr>
                      <m:t>′</m:t>
                    </m:r>
                  </m:oMath>
                </a14:m>
                <a:endParaRPr lang="en-US" sz="2000" i="1" dirty="0">
                  <a:latin typeface="cmr17" panose="020B0500000000000000"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276317C3-1240-D334-0C3F-1CE6D3E9B6C8}"/>
                  </a:ext>
                </a:extLst>
              </p:cNvPr>
              <p:cNvSpPr txBox="1">
                <a:spLocks noRot="1" noChangeAspect="1" noMove="1" noResize="1" noEditPoints="1" noAdjustHandles="1" noChangeArrowheads="1" noChangeShapeType="1" noTextEdit="1"/>
              </p:cNvSpPr>
              <p:nvPr/>
            </p:nvSpPr>
            <p:spPr>
              <a:xfrm>
                <a:off x="6590879" y="3480093"/>
                <a:ext cx="974350" cy="707886"/>
              </a:xfrm>
              <a:prstGeom prst="rect">
                <a:avLst/>
              </a:prstGeom>
              <a:blipFill>
                <a:blip r:embed="rId17"/>
                <a:stretch>
                  <a:fillRect t="-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A99D4F5-6AF3-5464-C81E-0F5518BBA9DC}"/>
                  </a:ext>
                </a:extLst>
              </p:cNvPr>
              <p:cNvSpPr txBox="1"/>
              <p:nvPr/>
            </p:nvSpPr>
            <p:spPr>
              <a:xfrm>
                <a:off x="2622709" y="4270602"/>
                <a:ext cx="1206278" cy="400110"/>
              </a:xfrm>
              <a:prstGeom prst="rect">
                <a:avLst/>
              </a:prstGeom>
              <a:noFill/>
            </p:spPr>
            <p:txBody>
              <a:bodyPr wrap="square" lIns="91440" tIns="45720" rIns="91440" bIns="45720" rtlCol="0" anchor="t">
                <a:spAutoFit/>
              </a:bodyPr>
              <a:lstStyle/>
              <a:p>
                <a:pPr algn="ctr"/>
                <a:r>
                  <a:rPr lang="en-US" sz="2000" dirty="0">
                    <a:latin typeface="cmr17" panose="020B0500000000000000" pitchFamily="34" charset="0"/>
                    <a:cs typeface="Arial"/>
                  </a:rPr>
                  <a:t>Trace </a:t>
                </a:r>
                <a14:m>
                  <m:oMath xmlns:m="http://schemas.openxmlformats.org/officeDocument/2006/math">
                    <m:r>
                      <a:rPr lang="en-US" sz="2000" b="0" i="1" smtClean="0">
                        <a:latin typeface="Cambria Math" panose="02040503050406030204" pitchFamily="18" charset="0"/>
                        <a:cs typeface="Arial"/>
                      </a:rPr>
                      <m:t>𝑇</m:t>
                    </m:r>
                  </m:oMath>
                </a14:m>
                <a:endParaRPr lang="en-US" sz="2000" i="1" dirty="0">
                  <a:latin typeface="cmr17" panose="020B0500000000000000" pitchFamily="34" charset="0"/>
                  <a:cs typeface="Arial"/>
                </a:endParaRPr>
              </a:p>
            </p:txBody>
          </p:sp>
        </mc:Choice>
        <mc:Fallback xmlns="">
          <p:sp>
            <p:nvSpPr>
              <p:cNvPr id="27" name="TextBox 26">
                <a:extLst>
                  <a:ext uri="{FF2B5EF4-FFF2-40B4-BE49-F238E27FC236}">
                    <a16:creationId xmlns:a16="http://schemas.microsoft.com/office/drawing/2014/main" id="{9A99D4F5-6AF3-5464-C81E-0F5518BBA9DC}"/>
                  </a:ext>
                </a:extLst>
              </p:cNvPr>
              <p:cNvSpPr txBox="1">
                <a:spLocks noRot="1" noChangeAspect="1" noMove="1" noResize="1" noEditPoints="1" noAdjustHandles="1" noChangeArrowheads="1" noChangeShapeType="1" noTextEdit="1"/>
              </p:cNvSpPr>
              <p:nvPr/>
            </p:nvSpPr>
            <p:spPr>
              <a:xfrm>
                <a:off x="2622709" y="4270602"/>
                <a:ext cx="1206278" cy="400110"/>
              </a:xfrm>
              <a:prstGeom prst="rect">
                <a:avLst/>
              </a:prstGeom>
              <a:blipFill>
                <a:blip r:embed="rId18"/>
                <a:stretch>
                  <a:fillRect t="-9375" b="-28125"/>
                </a:stretch>
              </a:blipFill>
            </p:spPr>
            <p:txBody>
              <a:bodyPr/>
              <a:lstStyle/>
              <a:p>
                <a:r>
                  <a:rPr lang="en-US">
                    <a:noFill/>
                  </a:rPr>
                  <a:t> </a:t>
                </a:r>
              </a:p>
            </p:txBody>
          </p:sp>
        </mc:Fallback>
      </mc:AlternateContent>
      <p:sp>
        <p:nvSpPr>
          <p:cNvPr id="28" name="Right Arrow 27">
            <a:extLst>
              <a:ext uri="{FF2B5EF4-FFF2-40B4-BE49-F238E27FC236}">
                <a16:creationId xmlns:a16="http://schemas.microsoft.com/office/drawing/2014/main" id="{23F5FF55-589F-9595-6932-ADB945B28A7F}"/>
              </a:ext>
            </a:extLst>
          </p:cNvPr>
          <p:cNvSpPr/>
          <p:nvPr/>
        </p:nvSpPr>
        <p:spPr>
          <a:xfrm>
            <a:off x="6001260" y="3533746"/>
            <a:ext cx="720610" cy="4220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pic>
        <p:nvPicPr>
          <p:cNvPr id="29" name="Graphic 28" descr="Document outline">
            <a:extLst>
              <a:ext uri="{FF2B5EF4-FFF2-40B4-BE49-F238E27FC236}">
                <a16:creationId xmlns:a16="http://schemas.microsoft.com/office/drawing/2014/main" id="{3D7D9BC6-2AB3-4C60-CD31-544B41BC079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967214" y="3058697"/>
            <a:ext cx="1146126" cy="1146126"/>
          </a:xfrm>
          <a:prstGeom prst="rect">
            <a:avLst/>
          </a:prstGeom>
        </p:spPr>
      </p:pic>
      <p:pic>
        <p:nvPicPr>
          <p:cNvPr id="30" name="Graphic 29" descr="Close with solid fill">
            <a:extLst>
              <a:ext uri="{FF2B5EF4-FFF2-40B4-BE49-F238E27FC236}">
                <a16:creationId xmlns:a16="http://schemas.microsoft.com/office/drawing/2014/main" id="{2545F106-AAF9-FBF8-53A0-A11AE3E8446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911950" y="2511812"/>
            <a:ext cx="426575" cy="426575"/>
          </a:xfrm>
          <a:prstGeom prst="rect">
            <a:avLst/>
          </a:prstGeom>
        </p:spPr>
      </p:pic>
      <p:sp>
        <p:nvSpPr>
          <p:cNvPr id="31" name="Right Arrow 47">
            <a:extLst>
              <a:ext uri="{FF2B5EF4-FFF2-40B4-BE49-F238E27FC236}">
                <a16:creationId xmlns:a16="http://schemas.microsoft.com/office/drawing/2014/main" id="{0B9C1D3C-356B-75E2-E811-EFD3FBECD7B9}"/>
              </a:ext>
            </a:extLst>
          </p:cNvPr>
          <p:cNvSpPr/>
          <p:nvPr/>
        </p:nvSpPr>
        <p:spPr>
          <a:xfrm>
            <a:off x="8920905" y="2651176"/>
            <a:ext cx="619293" cy="170472"/>
          </a:xfrm>
          <a:prstGeom prst="right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mr17" panose="020B0500000000000000" pitchFamily="34" charset="0"/>
              <a:cs typeface="Arial" panose="020B0604020202020204" pitchFamily="34" charset="0"/>
            </a:endParaRPr>
          </a:p>
        </p:txBody>
      </p:sp>
      <p:pic>
        <p:nvPicPr>
          <p:cNvPr id="32" name="Graphic 31" descr="Gears with solid fill">
            <a:extLst>
              <a:ext uri="{FF2B5EF4-FFF2-40B4-BE49-F238E27FC236}">
                <a16:creationId xmlns:a16="http://schemas.microsoft.com/office/drawing/2014/main" id="{84EF0BDD-C9FA-48C5-F02F-D90ED924AE7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52024" y="2635842"/>
            <a:ext cx="914400" cy="914400"/>
          </a:xfrm>
          <a:prstGeom prst="rect">
            <a:avLst/>
          </a:prstGeom>
        </p:spPr>
      </p:pic>
      <p:sp>
        <p:nvSpPr>
          <p:cNvPr id="34" name="TextBox 33">
            <a:extLst>
              <a:ext uri="{FF2B5EF4-FFF2-40B4-BE49-F238E27FC236}">
                <a16:creationId xmlns:a16="http://schemas.microsoft.com/office/drawing/2014/main" id="{1312659F-02FB-E746-7C94-3E44680E1C01}"/>
              </a:ext>
            </a:extLst>
          </p:cNvPr>
          <p:cNvSpPr txBox="1"/>
          <p:nvPr/>
        </p:nvSpPr>
        <p:spPr>
          <a:xfrm>
            <a:off x="6379670" y="2243838"/>
            <a:ext cx="1678665" cy="400110"/>
          </a:xfrm>
          <a:prstGeom prst="rect">
            <a:avLst/>
          </a:prstGeom>
          <a:noFill/>
        </p:spPr>
        <p:txBody>
          <a:bodyPr wrap="none" rtlCol="0">
            <a:spAutoFit/>
          </a:bodyPr>
          <a:lstStyle/>
          <a:p>
            <a:r>
              <a:rPr lang="en-US" sz="2000" b="1" dirty="0">
                <a:latin typeface="cmr17" panose="020B0500000000000000" pitchFamily="34" charset="0"/>
              </a:rPr>
              <a:t>Public domain</a:t>
            </a:r>
          </a:p>
        </p:txBody>
      </p:sp>
      <p:sp>
        <p:nvSpPr>
          <p:cNvPr id="35" name="TextBox 34">
            <a:extLst>
              <a:ext uri="{FF2B5EF4-FFF2-40B4-BE49-F238E27FC236}">
                <a16:creationId xmlns:a16="http://schemas.microsoft.com/office/drawing/2014/main" id="{568D3F9E-76F6-0DE3-D0AC-B5C1861AD89B}"/>
              </a:ext>
            </a:extLst>
          </p:cNvPr>
          <p:cNvSpPr txBox="1"/>
          <p:nvPr/>
        </p:nvSpPr>
        <p:spPr>
          <a:xfrm>
            <a:off x="2936137" y="2238340"/>
            <a:ext cx="3151825" cy="400110"/>
          </a:xfrm>
          <a:prstGeom prst="rect">
            <a:avLst/>
          </a:prstGeom>
          <a:noFill/>
        </p:spPr>
        <p:txBody>
          <a:bodyPr wrap="none" rtlCol="0">
            <a:spAutoFit/>
          </a:bodyPr>
          <a:lstStyle/>
          <a:p>
            <a:r>
              <a:rPr lang="en-US" sz="2000" b="1" dirty="0">
                <a:latin typeface="cmr17" panose="020B0500000000000000" pitchFamily="34" charset="0"/>
              </a:rPr>
              <a:t>Programmer - Private access</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66B777C-6D78-348C-82E7-CE73BCFD6939}"/>
                  </a:ext>
                </a:extLst>
              </p:cNvPr>
              <p:cNvSpPr txBox="1"/>
              <p:nvPr/>
            </p:nvSpPr>
            <p:spPr>
              <a:xfrm>
                <a:off x="798917" y="3968109"/>
                <a:ext cx="1832190" cy="707886"/>
              </a:xfrm>
              <a:prstGeom prst="rect">
                <a:avLst/>
              </a:prstGeom>
              <a:noFill/>
            </p:spPr>
            <p:txBody>
              <a:bodyPr wrap="square" rtlCol="0">
                <a:spAutoFit/>
              </a:bodyPr>
              <a:lstStyle/>
              <a:p>
                <a:pPr algn="ctr"/>
                <a:r>
                  <a:rPr lang="en-US" sz="2000" dirty="0">
                    <a:latin typeface="cmr17" panose="020B0500000000000000" pitchFamily="34" charset="0"/>
                    <a:cs typeface="Arial" panose="020B0604020202020204" pitchFamily="34" charset="0"/>
                  </a:rPr>
                  <a:t>Program </a:t>
                </a:r>
                <a14:m>
                  <m:oMath xmlns:m="http://schemas.openxmlformats.org/officeDocument/2006/math">
                    <m:r>
                      <a:rPr lang="en-US" sz="2000" b="1" i="1">
                        <a:latin typeface="Cambria Math" panose="02040503050406030204" pitchFamily="18" charset="0"/>
                        <a:cs typeface="Arial" panose="020B0604020202020204" pitchFamily="34" charset="0"/>
                      </a:rPr>
                      <m:t>𝜼</m:t>
                    </m:r>
                  </m:oMath>
                </a14:m>
                <a:r>
                  <a:rPr lang="en-US" sz="2000" dirty="0">
                    <a:latin typeface="cmr17" panose="020B0500000000000000" pitchFamily="34" charset="0"/>
                    <a:cs typeface="Arial" panose="020B0604020202020204" pitchFamily="34" charset="0"/>
                  </a:rPr>
                  <a:t> with secret input </a:t>
                </a:r>
                <a14:m>
                  <m:oMath xmlns:m="http://schemas.openxmlformats.org/officeDocument/2006/math">
                    <m:r>
                      <a:rPr lang="en-US" sz="2000" b="0" i="1" smtClean="0">
                        <a:latin typeface="Cambria Math" panose="02040503050406030204" pitchFamily="18" charset="0"/>
                        <a:cs typeface="Arial"/>
                      </a:rPr>
                      <m:t>𝛾</m:t>
                    </m:r>
                  </m:oMath>
                </a14:m>
                <a:endParaRPr lang="en-US" sz="2000" dirty="0">
                  <a:latin typeface="cmr17" panose="020B0500000000000000" pitchFamily="34" charset="0"/>
                  <a:cs typeface="Arial" panose="020B0604020202020204" pitchFamily="34" charset="0"/>
                </a:endParaRPr>
              </a:p>
            </p:txBody>
          </p:sp>
        </mc:Choice>
        <mc:Fallback xmlns="">
          <p:sp>
            <p:nvSpPr>
              <p:cNvPr id="36" name="TextBox 35">
                <a:extLst>
                  <a:ext uri="{FF2B5EF4-FFF2-40B4-BE49-F238E27FC236}">
                    <a16:creationId xmlns:a16="http://schemas.microsoft.com/office/drawing/2014/main" id="{A66B777C-6D78-348C-82E7-CE73BCFD6939}"/>
                  </a:ext>
                </a:extLst>
              </p:cNvPr>
              <p:cNvSpPr txBox="1">
                <a:spLocks noRot="1" noChangeAspect="1" noMove="1" noResize="1" noEditPoints="1" noAdjustHandles="1" noChangeArrowheads="1" noChangeShapeType="1" noTextEdit="1"/>
              </p:cNvSpPr>
              <p:nvPr/>
            </p:nvSpPr>
            <p:spPr>
              <a:xfrm>
                <a:off x="798917" y="3968109"/>
                <a:ext cx="1832190" cy="707886"/>
              </a:xfrm>
              <a:prstGeom prst="rect">
                <a:avLst/>
              </a:prstGeom>
              <a:blipFill>
                <a:blip r:embed="rId23"/>
                <a:stretch>
                  <a:fillRect l="-2055" t="-5263" r="-5479" b="-14035"/>
                </a:stretch>
              </a:blipFill>
            </p:spPr>
            <p:txBody>
              <a:bodyPr/>
              <a:lstStyle/>
              <a:p>
                <a:r>
                  <a:rPr lang="en-US">
                    <a:noFill/>
                  </a:rPr>
                  <a:t> </a:t>
                </a:r>
              </a:p>
            </p:txBody>
          </p:sp>
        </mc:Fallback>
      </mc:AlternateContent>
      <p:sp>
        <p:nvSpPr>
          <p:cNvPr id="37" name="Footer Placeholder 36">
            <a:extLst>
              <a:ext uri="{FF2B5EF4-FFF2-40B4-BE49-F238E27FC236}">
                <a16:creationId xmlns:a16="http://schemas.microsoft.com/office/drawing/2014/main" id="{5CDCC02B-0022-0F27-5E5D-4BECCDB0F0A7}"/>
              </a:ext>
            </a:extLst>
          </p:cNvPr>
          <p:cNvSpPr>
            <a:spLocks noGrp="1"/>
          </p:cNvSpPr>
          <p:nvPr>
            <p:ph type="ftr" sz="quarter" idx="11"/>
          </p:nvPr>
        </p:nvSpPr>
        <p:spPr/>
        <p:txBody>
          <a:bodyPr/>
          <a:lstStyle/>
          <a:p>
            <a:r>
              <a:rPr lang="en-US"/>
              <a:t>Camouflage: Utility-Aware Obfuscation for Accurate Simulation of Sensitive Program Traces</a:t>
            </a:r>
          </a:p>
        </p:txBody>
      </p:sp>
      <p:sp>
        <p:nvSpPr>
          <p:cNvPr id="38" name="Slide Number Placeholder 37">
            <a:extLst>
              <a:ext uri="{FF2B5EF4-FFF2-40B4-BE49-F238E27FC236}">
                <a16:creationId xmlns:a16="http://schemas.microsoft.com/office/drawing/2014/main" id="{21B1AC2E-7CAE-EBA1-EBA7-36A93CCAAA86}"/>
              </a:ext>
            </a:extLst>
          </p:cNvPr>
          <p:cNvSpPr>
            <a:spLocks noGrp="1"/>
          </p:cNvSpPr>
          <p:nvPr>
            <p:ph type="sldNum" sz="quarter" idx="12"/>
          </p:nvPr>
        </p:nvSpPr>
        <p:spPr/>
        <p:txBody>
          <a:bodyPr/>
          <a:lstStyle/>
          <a:p>
            <a:fld id="{336066B3-E7BA-2E47-AC3D-47A3C6D99DFD}" type="slidenum">
              <a:rPr lang="en-US" smtClean="0"/>
              <a:t>9</a:t>
            </a:fld>
            <a:endParaRPr lang="en-US"/>
          </a:p>
        </p:txBody>
      </p:sp>
    </p:spTree>
    <p:extLst>
      <p:ext uri="{BB962C8B-B14F-4D97-AF65-F5344CB8AC3E}">
        <p14:creationId xmlns:p14="http://schemas.microsoft.com/office/powerpoint/2010/main" val="1997416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8179</TotalTime>
  <Words>3568</Words>
  <Application>Microsoft Macintosh PowerPoint</Application>
  <PresentationFormat>Widescreen</PresentationFormat>
  <Paragraphs>373</Paragraphs>
  <Slides>25</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.AppleSystemUIFont</vt:lpstr>
      <vt:lpstr>Aptos</vt:lpstr>
      <vt:lpstr>Arial</vt:lpstr>
      <vt:lpstr>Calibri</vt:lpstr>
      <vt:lpstr>Cambria Math</vt:lpstr>
      <vt:lpstr>cmr17</vt:lpstr>
      <vt:lpstr>Helvetica</vt:lpstr>
      <vt:lpstr>Palatino Linotype</vt:lpstr>
      <vt:lpstr>UICTFontTextStyleBody</vt:lpstr>
      <vt:lpstr>UICTFontTextStyleItalicBody</vt:lpstr>
      <vt:lpstr>Office Theme</vt:lpstr>
      <vt:lpstr>Camouflage : Utility-Aware Obfuscation for Accurate Simulation of  Sensitive Program Traces</vt:lpstr>
      <vt:lpstr>Need for traces?</vt:lpstr>
      <vt:lpstr>Challenges of Trace Sharing</vt:lpstr>
      <vt:lpstr>Challenges of Trace Sharing</vt:lpstr>
      <vt:lpstr>Trace Structure</vt:lpstr>
      <vt:lpstr>Exploitable Information in Traces</vt:lpstr>
      <vt:lpstr>Security vs Utility of traces</vt:lpstr>
      <vt:lpstr>Challenges of Trace Sharing</vt:lpstr>
      <vt:lpstr>Introducing Camouflage</vt:lpstr>
      <vt:lpstr>Introducing Camouflage</vt:lpstr>
      <vt:lpstr>Trace Security</vt:lpstr>
      <vt:lpstr>Trace Security</vt:lpstr>
      <vt:lpstr>What makes a trace useful?</vt:lpstr>
      <vt:lpstr>Utility-Aware Trace Obfuscation</vt:lpstr>
      <vt:lpstr>Utility-Aware Trace Obfuscation</vt:lpstr>
      <vt:lpstr>Utility-Aware Trace Obfuscation</vt:lpstr>
      <vt:lpstr>Camouflage Framework</vt:lpstr>
      <vt:lpstr>Experimental Setup</vt:lpstr>
      <vt:lpstr>Experimental Setup</vt:lpstr>
      <vt:lpstr>Camouflage-Auto</vt:lpstr>
      <vt:lpstr>Are camouflaged traces useful?</vt:lpstr>
      <vt:lpstr>Are camouflaged traces secure?</vt:lpstr>
      <vt:lpstr>Are camouflaged traces really secure?</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ASMITA PAL</dc:creator>
  <cp:lastModifiedBy>ASMITA PAL</cp:lastModifiedBy>
  <cp:revision>30</cp:revision>
  <dcterms:created xsi:type="dcterms:W3CDTF">2025-01-15T22:39:39Z</dcterms:created>
  <dcterms:modified xsi:type="dcterms:W3CDTF">2025-02-28T07:15:13Z</dcterms:modified>
</cp:coreProperties>
</file>